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</p:sldMasterIdLst>
  <p:notesMasterIdLst>
    <p:notesMasterId r:id="rId36"/>
  </p:notesMasterIdLst>
  <p:handoutMasterIdLst>
    <p:handoutMasterId r:id="rId37"/>
  </p:handoutMasterIdLst>
  <p:sldIdLst>
    <p:sldId id="1393" r:id="rId7"/>
    <p:sldId id="1450" r:id="rId8"/>
    <p:sldId id="1451" r:id="rId9"/>
    <p:sldId id="1452" r:id="rId10"/>
    <p:sldId id="1453" r:id="rId11"/>
    <p:sldId id="1454" r:id="rId12"/>
    <p:sldId id="1455" r:id="rId13"/>
    <p:sldId id="1456" r:id="rId14"/>
    <p:sldId id="1457" r:id="rId15"/>
    <p:sldId id="1458" r:id="rId16"/>
    <p:sldId id="1459" r:id="rId17"/>
    <p:sldId id="1480" r:id="rId18"/>
    <p:sldId id="1479" r:id="rId19"/>
    <p:sldId id="1481" r:id="rId20"/>
    <p:sldId id="1464" r:id="rId21"/>
    <p:sldId id="1465" r:id="rId22"/>
    <p:sldId id="1466" r:id="rId23"/>
    <p:sldId id="1482" r:id="rId24"/>
    <p:sldId id="1468" r:id="rId25"/>
    <p:sldId id="1469" r:id="rId26"/>
    <p:sldId id="1470" r:id="rId27"/>
    <p:sldId id="1471" r:id="rId28"/>
    <p:sldId id="1483" r:id="rId29"/>
    <p:sldId id="1473" r:id="rId30"/>
    <p:sldId id="1474" r:id="rId31"/>
    <p:sldId id="1475" r:id="rId32"/>
    <p:sldId id="1476" r:id="rId33"/>
    <p:sldId id="1477" r:id="rId34"/>
    <p:sldId id="1484" r:id="rId3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2016 Template Light" id="{A073DAE3-B461-442F-A3D3-6642BD875E45}">
          <p14:sldIdLst>
            <p14:sldId id="1393"/>
            <p14:sldId id="1450"/>
            <p14:sldId id="1451"/>
            <p14:sldId id="1452"/>
            <p14:sldId id="1453"/>
            <p14:sldId id="1454"/>
            <p14:sldId id="1455"/>
            <p14:sldId id="1456"/>
            <p14:sldId id="1457"/>
            <p14:sldId id="1458"/>
            <p14:sldId id="1459"/>
            <p14:sldId id="1480"/>
            <p14:sldId id="1479"/>
            <p14:sldId id="1481"/>
            <p14:sldId id="1464"/>
            <p14:sldId id="1465"/>
            <p14:sldId id="1466"/>
            <p14:sldId id="1482"/>
            <p14:sldId id="1468"/>
            <p14:sldId id="1469"/>
            <p14:sldId id="1470"/>
            <p14:sldId id="1471"/>
            <p14:sldId id="1483"/>
            <p14:sldId id="1473"/>
            <p14:sldId id="1474"/>
            <p14:sldId id="1475"/>
            <p14:sldId id="1476"/>
            <p14:sldId id="1477"/>
            <p14:sldId id="1484"/>
          </p14:sldIdLst>
        </p14:section>
        <p14:section name="Microsoft 2016 Template Dark" id="{361DECE0-D7F3-4586-A791-C8E5092BB79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3A00"/>
    <a:srgbClr val="D93B00"/>
    <a:srgbClr val="292929"/>
    <a:srgbClr val="FFFFFF"/>
    <a:srgbClr val="BAD80A"/>
    <a:srgbClr val="A80000"/>
    <a:srgbClr val="5C2D91"/>
    <a:srgbClr val="0078D7"/>
    <a:srgbClr val="107C1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0" autoAdjust="0"/>
    <p:restoredTop sz="64154" autoAdjust="0"/>
  </p:normalViewPr>
  <p:slideViewPr>
    <p:cSldViewPr>
      <p:cViewPr varScale="1">
        <p:scale>
          <a:sx n="56" d="100"/>
          <a:sy n="56" d="100"/>
        </p:scale>
        <p:origin x="233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handoutMaster" Target="handoutMasters/handoutMaster1.xml"/><Relationship Id="rId38" Type="http://schemas.openxmlformats.org/officeDocument/2006/relationships/commentAuthors" Target="commentAuthor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9/15/16 5:04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9/15/16 5:04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9/15/16 5:04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charset="0"/>
              <a:buChar char="•"/>
            </a:pPr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opportunity for</a:t>
            </a:r>
            <a:r>
              <a:rPr lang="en-US" sz="120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changing up your user interface on a per-platform basis.</a:t>
            </a:r>
          </a:p>
          <a:p>
            <a:pPr marL="388712" lvl="1" indent="-171450">
              <a:buFont typeface="Arial" charset="0"/>
              <a:buChar char="•"/>
            </a:pPr>
            <a:r>
              <a:rPr lang="en-US" sz="120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this in the Evolve app to show </a:t>
            </a:r>
            <a:r>
              <a:rPr lang="en-US" sz="120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flyout</a:t>
            </a:r>
            <a:r>
              <a:rPr lang="en-US" sz="120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Android/Windows and tabs on iOS.</a:t>
            </a:r>
            <a:endParaRPr lang="en-US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602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is what a login page looks like with the XAML on the right.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Tabs are natively displayed.</a:t>
            </a:r>
          </a:p>
          <a:p>
            <a:pPr marL="388712" lvl="1" indent="-171450">
              <a:buFont typeface="Arial" charset="0"/>
              <a:buChar char="•"/>
            </a:pPr>
            <a:r>
              <a:rPr lang="en-US" dirty="0" smtClean="0"/>
              <a:t>On top for iOS.</a:t>
            </a:r>
          </a:p>
          <a:p>
            <a:pPr marL="388712" lvl="1" indent="-171450">
              <a:buFont typeface="Arial" charset="0"/>
              <a:buChar char="•"/>
            </a:pPr>
            <a:r>
              <a:rPr lang="en-US" dirty="0" smtClean="0"/>
              <a:t>On</a:t>
            </a:r>
            <a:r>
              <a:rPr lang="en-US" baseline="0" dirty="0" smtClean="0"/>
              <a:t> bottom for Android.</a:t>
            </a:r>
          </a:p>
          <a:p>
            <a:pPr marL="388712" lvl="1" indent="-171450">
              <a:buFont typeface="Arial" charset="0"/>
              <a:buChar char="•"/>
            </a:pPr>
            <a:r>
              <a:rPr lang="en-US" baseline="0" dirty="0" smtClean="0"/>
              <a:t>Pivot control for Windows Phone.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All rendered using native controls.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9/15/16 5:27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11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err="1" smtClean="0"/>
              <a:t>MyWeather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9/15/16 5:06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0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 just saw the basics of Xamarin.Forms</a:t>
            </a:r>
            <a:r>
              <a:rPr lang="is-IS" dirty="0" smtClean="0"/>
              <a:t>… what’s new?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9/15/16 5:05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94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Performance</a:t>
            </a:r>
            <a:r>
              <a:rPr lang="en-US" baseline="0" dirty="0" smtClean="0"/>
              <a:t> was front-and-center in Xamarin.Forms 2.0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9/15/16 5:06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847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err="1" smtClean="0"/>
              <a:t>ListViews</a:t>
            </a:r>
            <a:r>
              <a:rPr lang="en-US" dirty="0" smtClean="0"/>
              <a:t> are a</a:t>
            </a:r>
            <a:r>
              <a:rPr lang="en-US" baseline="0" dirty="0" smtClean="0"/>
              <a:t> main component of most apps.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Thus, optimizing those leads to huge boosts in performance.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This release brings </a:t>
            </a:r>
            <a:r>
              <a:rPr lang="en-US" baseline="0" dirty="0" err="1" smtClean="0"/>
              <a:t>ListView</a:t>
            </a:r>
            <a:r>
              <a:rPr lang="en-US" baseline="0" dirty="0" smtClean="0"/>
              <a:t> cell caching to improve scrolling performance and reduce memory footprint.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9/15/16 5:46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9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XAML</a:t>
            </a:r>
            <a:r>
              <a:rPr lang="en-US" baseline="0" dirty="0" smtClean="0"/>
              <a:t> compilation changes the way the XAML actually brings your UI to life.</a:t>
            </a:r>
          </a:p>
          <a:p>
            <a:pPr marL="388712" lvl="1" indent="-171450">
              <a:buFont typeface="Arial" charset="0"/>
              <a:buChar char="•"/>
            </a:pPr>
            <a:r>
              <a:rPr lang="en-US" baseline="0" dirty="0" smtClean="0"/>
              <a:t>XAML is typically parsed and inflated, meaning there’s a runtime hit.</a:t>
            </a:r>
          </a:p>
          <a:p>
            <a:pPr marL="388712" lvl="1" indent="-171450">
              <a:buFont typeface="Arial" charset="0"/>
              <a:buChar char="•"/>
            </a:pPr>
            <a:r>
              <a:rPr lang="en-US" baseline="0" dirty="0" smtClean="0"/>
              <a:t>XAMLC is precompiled and turned into IL.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9/15/16 5:47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94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Faster</a:t>
            </a:r>
            <a:r>
              <a:rPr lang="en-US" baseline="0" dirty="0" smtClean="0"/>
              <a:t> loading.</a:t>
            </a:r>
          </a:p>
          <a:p>
            <a:pPr marL="388712" lvl="1" indent="-171450">
              <a:buFont typeface="Arial" charset="0"/>
              <a:buChar char="•"/>
            </a:pPr>
            <a:r>
              <a:rPr lang="en-US" baseline="0" dirty="0" smtClean="0"/>
              <a:t>Don’t have to parse and inflate at runtime.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Smaller app sizes.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Find errors at compile-time, not runtime.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9/15/16 5:47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6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New ways</a:t>
            </a:r>
            <a:r>
              <a:rPr lang="en-US" baseline="0" dirty="0" smtClean="0"/>
              <a:t> to bring your user interface design to life.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9/15/16 5:06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18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Data</a:t>
            </a:r>
            <a:r>
              <a:rPr lang="en-US" baseline="0" dirty="0" smtClean="0"/>
              <a:t> templates allow you to have multiple cell types in the same list view.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Obvious example is chat.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9/15/16 5:48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9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9/15/16 5:22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02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 have </a:t>
            </a:r>
            <a:r>
              <a:rPr lang="en-US" dirty="0" err="1" smtClean="0"/>
              <a:t>CarouselPage</a:t>
            </a:r>
            <a:r>
              <a:rPr lang="en-US" dirty="0" smtClean="0"/>
              <a:t>,</a:t>
            </a:r>
            <a:r>
              <a:rPr lang="en-US" baseline="0" dirty="0" smtClean="0"/>
              <a:t> but now we have </a:t>
            </a:r>
            <a:r>
              <a:rPr lang="en-US" baseline="0" dirty="0" err="1" smtClean="0"/>
              <a:t>CarouselViews</a:t>
            </a:r>
            <a:r>
              <a:rPr lang="en-US" baseline="0" dirty="0" smtClean="0"/>
              <a:t>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9/15/16 5:49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4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Effects</a:t>
            </a:r>
            <a:r>
              <a:rPr lang="en-US" baseline="0" dirty="0" smtClean="0"/>
              <a:t> make bringing easy platform-specific tweaks to life easy.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Change properties on native controls – no methods or overrides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5097B6B-FF96-F443-AED4-FFB28983C4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78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Simply</a:t>
            </a:r>
            <a:r>
              <a:rPr lang="en-US" baseline="0" dirty="0" smtClean="0"/>
              <a:t> apply the effect to a particular control.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5097B6B-FF96-F443-AED4-FFB28983C4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06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Great</a:t>
            </a:r>
            <a:r>
              <a:rPr lang="en-US" baseline="0" dirty="0" smtClean="0"/>
              <a:t> new tooling and features to make Xamarin.Forms even better!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9/15/16 5:06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82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See XAML come to life as you type.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Great for visualizing XAML in real time.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9/15/16 5:50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358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0" indent="-1143000">
              <a:buFont typeface="Arial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Mobile is all about search. Helping users find content easier leads to higher</a:t>
            </a:r>
            <a:r>
              <a:rPr lang="en-US" sz="8000" baseline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 app usage.</a:t>
            </a:r>
          </a:p>
          <a:p>
            <a:pPr marL="1143000" indent="-1143000">
              <a:buFont typeface="Arial" charset="0"/>
              <a:buChar char="•"/>
            </a:pPr>
            <a:r>
              <a:rPr lang="en-US" sz="8000" baseline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Simple cross-platform API over:</a:t>
            </a:r>
          </a:p>
          <a:p>
            <a:pPr marL="1360262" lvl="1" indent="-1143000">
              <a:buFont typeface="Arial" charset="0"/>
              <a:buChar char="•"/>
            </a:pPr>
            <a:r>
              <a:rPr lang="en-US" sz="8000" baseline="0" dirty="0" err="1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CoreSpotlight</a:t>
            </a:r>
            <a:endParaRPr lang="en-US" sz="8000" baseline="0" dirty="0" smtClean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  <a:p>
            <a:pPr marL="1360262" lvl="1" indent="-1143000">
              <a:buFont typeface="Arial" charset="0"/>
              <a:buChar char="•"/>
            </a:pPr>
            <a:r>
              <a:rPr lang="en-US" sz="8000" baseline="0" dirty="0" err="1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NSUserActivity</a:t>
            </a:r>
            <a:endParaRPr lang="en-US" sz="8000" baseline="0" dirty="0" smtClean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  <a:p>
            <a:pPr marL="1360262" lvl="1" indent="-1143000">
              <a:buFont typeface="Arial" charset="0"/>
              <a:buChar char="•"/>
            </a:pPr>
            <a:r>
              <a:rPr lang="en-US" sz="8000" baseline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Google App Indexing</a:t>
            </a:r>
            <a:endParaRPr lang="en-US" sz="8000" dirty="0" smtClean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847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Great for quick prototyping of existing APIs.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Just</a:t>
            </a:r>
            <a:r>
              <a:rPr lang="en-US" baseline="0" dirty="0" smtClean="0"/>
              <a:t> pass API to data pages and have it do the heavy lifting.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9/15/16 5:51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133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Themes help your</a:t>
            </a:r>
            <a:r>
              <a:rPr lang="en-US" baseline="0" dirty="0" smtClean="0"/>
              <a:t> app look great!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ship two out of the box: light and dark.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You can always create your own to enforce a consistent theme across multiple apps with different teams.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9/15/16 5:52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014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Easily embed any native control into a Xamarin.Forms layout</a:t>
            </a:r>
            <a:r>
              <a:rPr lang="en-US" dirty="0" smtClean="0"/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We’ll take a closer look at this in our</a:t>
            </a:r>
            <a:r>
              <a:rPr lang="en-US" baseline="0" dirty="0" smtClean="0"/>
              <a:t> hands-on workshop.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38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Great</a:t>
            </a:r>
            <a:r>
              <a:rPr lang="en-US" baseline="0" dirty="0" smtClean="0"/>
              <a:t> new tooling and features to make Xamarin.Forms even better!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9/15/16 5:53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86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How does Xamarin.Forms</a:t>
            </a:r>
            <a:r>
              <a:rPr lang="en-US" baseline="0" dirty="0" smtClean="0"/>
              <a:t> compare to the ”traditional” Xamarin approach?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Continue to share all of your non-UI logic as you were before, and now share your UI logic as well.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Still 100% access to the underlying native APIs, still 100% native - uses native controls to render.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9/15/16 5:22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5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80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Application</a:t>
            </a:r>
            <a:r>
              <a:rPr lang="en-US" baseline="0" dirty="0" smtClean="0"/>
              <a:t> is the highest-level in a Xamarin.Forms app, followed by pages, which roughly represent screens, but can also represent navigation flows.</a:t>
            </a:r>
          </a:p>
          <a:p>
            <a:pPr marL="388712" lvl="1" indent="-171450">
              <a:buFont typeface="Arial" charset="0"/>
              <a:buChar char="•"/>
            </a:pPr>
            <a:r>
              <a:rPr lang="en-US" baseline="0" dirty="0" smtClean="0"/>
              <a:t>Master-Detail</a:t>
            </a:r>
          </a:p>
          <a:p>
            <a:pPr marL="388712" lvl="1" indent="-171450">
              <a:buFont typeface="Arial" charset="0"/>
              <a:buChar char="•"/>
            </a:pPr>
            <a:r>
              <a:rPr lang="en-US" baseline="0" dirty="0" smtClean="0"/>
              <a:t>Navigation</a:t>
            </a:r>
          </a:p>
          <a:p>
            <a:pPr marL="388712" lvl="1" indent="-171450">
              <a:buFont typeface="Arial" charset="0"/>
              <a:buChar char="•"/>
            </a:pPr>
            <a:r>
              <a:rPr lang="en-US" baseline="0" dirty="0" smtClean="0"/>
              <a:t>Tabbed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Layouts</a:t>
            </a:r>
          </a:p>
          <a:p>
            <a:pPr marL="388712" lvl="1" indent="-171450">
              <a:buFont typeface="Arial" charset="0"/>
              <a:buChar char="•"/>
            </a:pPr>
            <a:r>
              <a:rPr lang="en-US" baseline="0" dirty="0" smtClean="0"/>
              <a:t>Describe how elements are to be laid out within a page.</a:t>
            </a:r>
          </a:p>
          <a:p>
            <a:pPr marL="388712" lvl="1" indent="-171450">
              <a:buFont typeface="Arial" charset="0"/>
              <a:buChar char="•"/>
            </a:pPr>
            <a:r>
              <a:rPr lang="en-US" baseline="0" dirty="0" smtClean="0"/>
              <a:t>Simple from </a:t>
            </a:r>
            <a:r>
              <a:rPr lang="en-US" baseline="0" dirty="0" err="1" smtClean="0"/>
              <a:t>StackLayout</a:t>
            </a:r>
            <a:r>
              <a:rPr lang="en-US" baseline="0" dirty="0" smtClean="0"/>
              <a:t> all the way up to powerful grids.</a:t>
            </a:r>
          </a:p>
          <a:p>
            <a:pPr marL="388712" lvl="1" indent="-171450">
              <a:buFont typeface="Arial" charset="0"/>
              <a:buChar char="•"/>
            </a:pPr>
            <a:r>
              <a:rPr lang="en-US" baseline="0" dirty="0" smtClean="0"/>
              <a:t>Two main types:</a:t>
            </a:r>
          </a:p>
          <a:p>
            <a:pPr marL="506114" lvl="2" indent="-171450">
              <a:buFont typeface="Arial" charset="0"/>
              <a:buChar char="•"/>
            </a:pPr>
            <a:r>
              <a:rPr lang="en-US" baseline="0" dirty="0" smtClean="0"/>
              <a:t>Managed: most Xamarin.Forms layouts are this. Adaptive to screen size and form factor.</a:t>
            </a:r>
          </a:p>
          <a:p>
            <a:pPr marL="506114" lvl="2" indent="-171450">
              <a:buFont typeface="Arial" charset="0"/>
              <a:buChar char="•"/>
            </a:pPr>
            <a:r>
              <a:rPr lang="en-US" baseline="0" dirty="0" smtClean="0"/>
              <a:t>Unmanaged: Absolute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20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More than 40+ controls, layouts, and pages to mix-and-match from.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You can also create</a:t>
            </a:r>
            <a:r>
              <a:rPr lang="en-US" baseline="0" dirty="0" smtClean="0"/>
              <a:t> your own.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Each is a native control that you have access and control over if you want.</a:t>
            </a:r>
          </a:p>
          <a:p>
            <a:pPr marL="388712" lvl="1" indent="-171450">
              <a:buFont typeface="Arial" charset="0"/>
              <a:buChar char="•"/>
            </a:pPr>
            <a:r>
              <a:rPr lang="en-US" baseline="0" dirty="0" smtClean="0"/>
              <a:t>Entry = </a:t>
            </a:r>
            <a:r>
              <a:rPr lang="en-US" baseline="0" dirty="0" err="1" smtClean="0"/>
              <a:t>TextBox</a:t>
            </a:r>
            <a:r>
              <a:rPr lang="en-US" baseline="0" dirty="0" smtClean="0"/>
              <a:t>-like field</a:t>
            </a:r>
          </a:p>
          <a:p>
            <a:pPr marL="388712" lvl="1" indent="-171450">
              <a:buFont typeface="Arial" charset="0"/>
              <a:buChar char="•"/>
            </a:pPr>
            <a:r>
              <a:rPr lang="en-US" baseline="0" dirty="0" smtClean="0"/>
              <a:t>On iOS</a:t>
            </a:r>
          </a:p>
          <a:p>
            <a:pPr marL="506114" lvl="2" indent="-171450">
              <a:buFont typeface="Arial" charset="0"/>
              <a:buChar char="•"/>
            </a:pPr>
            <a:r>
              <a:rPr lang="en-US" baseline="0" dirty="0" err="1" smtClean="0"/>
              <a:t>UITextField</a:t>
            </a:r>
            <a:endParaRPr lang="en-US" baseline="0" dirty="0" smtClean="0"/>
          </a:p>
          <a:p>
            <a:pPr marL="506114" lvl="2" indent="-171450">
              <a:buFont typeface="Arial" charset="0"/>
              <a:buChar char="•"/>
            </a:pPr>
            <a:r>
              <a:rPr lang="en-US" baseline="0" dirty="0" err="1" smtClean="0"/>
              <a:t>EditText</a:t>
            </a:r>
            <a:endParaRPr lang="en-US" baseline="0" dirty="0" smtClean="0"/>
          </a:p>
          <a:p>
            <a:pPr marL="506114" lvl="2" indent="-171450">
              <a:buFont typeface="Arial" charset="0"/>
              <a:buChar char="•"/>
            </a:pPr>
            <a:r>
              <a:rPr lang="en-US" baseline="0" dirty="0" err="1" smtClean="0"/>
              <a:t>TextBox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22845-941E-7C42-8070-12AD873FCE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72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Lots of great vendors</a:t>
            </a:r>
            <a:r>
              <a:rPr lang="en-US" baseline="0" dirty="0" smtClean="0"/>
              <a:t> building controls for Xamarin.Forms as well.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9/15/16 5:25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51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charset="0"/>
              <a:buChar char="•"/>
            </a:pPr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Controls are super similar to Windows development, with a few naming changes.</a:t>
            </a:r>
            <a:endParaRPr lang="en-US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60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charset="0"/>
              <a:buChar char="•"/>
            </a:pPr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Bindings work exactly the same, with the exception of some</a:t>
            </a:r>
            <a:r>
              <a:rPr lang="en-US" sz="120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unique naming for the binding context.</a:t>
            </a:r>
            <a:endParaRPr lang="en-US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28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Relationship Id="rId3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emf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668464"/>
            <a:ext cx="11887200" cy="5029200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342826" indent="0">
              <a:buNone/>
              <a:defRPr/>
            </a:lvl2pPr>
            <a:lvl3pPr marL="571376" indent="0">
              <a:buNone/>
              <a:defRPr sz="2400"/>
            </a:lvl3pPr>
            <a:lvl4pPr marL="799927" indent="0">
              <a:buNone/>
              <a:defRPr sz="2000"/>
            </a:lvl4pPr>
            <a:lvl5pPr marL="1028476" indent="0"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4227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253607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253607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92456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676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1565332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088" indent="-241253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332" indent="-34283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3991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3991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3991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272548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90166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r="40044"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4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65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257" r:id="rId17"/>
    <p:sldLayoutId id="2147484258" r:id="rId18"/>
    <p:sldLayoutId id="2147484260" r:id="rId19"/>
    <p:sldLayoutId id="2147484299" r:id="rId20"/>
    <p:sldLayoutId id="2147484263" r:id="rId21"/>
    <p:sldLayoutId id="2147484365" r:id="rId22"/>
    <p:sldLayoutId id="2147484369" r:id="rId23"/>
    <p:sldLayoutId id="2147484370" r:id="rId24"/>
    <p:sldLayoutId id="2147484371" r:id="rId25"/>
    <p:sldLayoutId id="2147484373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24" r:id="rId14"/>
    <p:sldLayoutId id="2147484325" r:id="rId15"/>
    <p:sldLayoutId id="2147484326" r:id="rId16"/>
    <p:sldLayoutId id="2147484327" r:id="rId17"/>
    <p:sldLayoutId id="2147484328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592262"/>
            <a:ext cx="9143936" cy="1828786"/>
          </a:xfrm>
        </p:spPr>
        <p:txBody>
          <a:bodyPr/>
          <a:lstStyle/>
          <a:p>
            <a:r>
              <a:rPr lang="en-US" dirty="0" smtClean="0"/>
              <a:t>Cross-Platform Native UIs with Xamarin.Forms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2" y="3954462"/>
            <a:ext cx="7315137" cy="1828007"/>
          </a:xfrm>
        </p:spPr>
        <p:txBody>
          <a:bodyPr/>
          <a:lstStyle/>
          <a:p>
            <a:r>
              <a:rPr lang="en-US" dirty="0" smtClean="0"/>
              <a:t>Pierce Boggan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pierceboggan</a:t>
            </a:r>
            <a:endParaRPr lang="en-US" dirty="0" smtClean="0"/>
          </a:p>
          <a:p>
            <a:r>
              <a:rPr lang="en-US" dirty="0" smtClean="0"/>
              <a:t>Program Manager,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7410421" y="2647263"/>
            <a:ext cx="4415044" cy="1700001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99"/>
              <a:t>Platform</a:t>
            </a:r>
          </a:p>
          <a:p>
            <a:r>
              <a:rPr lang="en-US" sz="4799"/>
              <a:t>Customization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11" y="887944"/>
            <a:ext cx="6485167" cy="517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3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256331" y="1706815"/>
            <a:ext cx="5511019" cy="4633576"/>
          </a:xfrm>
        </p:spPr>
        <p:txBody>
          <a:bodyPr/>
          <a:lstStyle/>
          <a:p>
            <a:pPr marL="0" indent="0">
              <a:buNone/>
            </a:pPr>
            <a:r>
              <a:rPr lang="en-US" sz="1099" dirty="0">
                <a:solidFill>
                  <a:schemeClr val="tx1"/>
                </a:solidFill>
              </a:rPr>
              <a:t>&lt;?</a:t>
            </a:r>
            <a:r>
              <a:rPr lang="en-US" sz="1099" dirty="0">
                <a:solidFill>
                  <a:srgbClr val="53954A"/>
                </a:solidFill>
              </a:rPr>
              <a:t>xml</a:t>
            </a:r>
            <a:r>
              <a:rPr lang="en-US" sz="1099" dirty="0">
                <a:solidFill>
                  <a:schemeClr val="tx1"/>
                </a:solidFill>
              </a:rPr>
              <a:t> </a:t>
            </a:r>
            <a:r>
              <a:rPr lang="en-US" sz="1099" dirty="0">
                <a:solidFill>
                  <a:srgbClr val="654792"/>
                </a:solidFill>
              </a:rPr>
              <a:t>version</a:t>
            </a:r>
            <a:r>
              <a:rPr lang="en-US" sz="1099" dirty="0">
                <a:solidFill>
                  <a:schemeClr val="tx1"/>
                </a:solidFill>
              </a:rPr>
              <a:t>=</a:t>
            </a:r>
            <a:r>
              <a:rPr lang="en-US" sz="1099" dirty="0">
                <a:solidFill>
                  <a:srgbClr val="D53A05"/>
                </a:solidFill>
              </a:rPr>
              <a:t>"1.0" </a:t>
            </a:r>
            <a:r>
              <a:rPr lang="en-US" sz="1099" dirty="0">
                <a:solidFill>
                  <a:srgbClr val="654792"/>
                </a:solidFill>
              </a:rPr>
              <a:t>encoding</a:t>
            </a:r>
            <a:r>
              <a:rPr lang="en-US" sz="1099" dirty="0">
                <a:solidFill>
                  <a:schemeClr val="tx1"/>
                </a:solidFill>
              </a:rPr>
              <a:t>=</a:t>
            </a:r>
            <a:r>
              <a:rPr lang="en-US" sz="1099" dirty="0">
                <a:solidFill>
                  <a:srgbClr val="D53A05"/>
                </a:solidFill>
              </a:rPr>
              <a:t>"UTF-8"</a:t>
            </a:r>
            <a:r>
              <a:rPr lang="en-US" sz="1099" dirty="0">
                <a:solidFill>
                  <a:schemeClr val="tx1"/>
                </a:solidFill>
              </a:rPr>
              <a:t>?&gt;</a:t>
            </a:r>
          </a:p>
          <a:p>
            <a:pPr marL="0" indent="0">
              <a:buNone/>
            </a:pPr>
            <a:r>
              <a:rPr lang="en-US" sz="1099" dirty="0">
                <a:solidFill>
                  <a:schemeClr val="tx1"/>
                </a:solidFill>
              </a:rPr>
              <a:t>&lt;</a:t>
            </a:r>
            <a:r>
              <a:rPr lang="en-US" sz="1099" dirty="0" err="1">
                <a:solidFill>
                  <a:srgbClr val="53954A"/>
                </a:solidFill>
              </a:rPr>
              <a:t>TabbedPage</a:t>
            </a:r>
            <a:r>
              <a:rPr lang="en-US" sz="1099" dirty="0">
                <a:solidFill>
                  <a:schemeClr val="tx1"/>
                </a:solidFill>
              </a:rPr>
              <a:t> </a:t>
            </a:r>
            <a:r>
              <a:rPr lang="en-US" sz="1099" dirty="0" err="1">
                <a:solidFill>
                  <a:srgbClr val="654792"/>
                </a:solidFill>
              </a:rPr>
              <a:t>xmlns</a:t>
            </a:r>
            <a:r>
              <a:rPr lang="en-US" sz="1099" dirty="0">
                <a:solidFill>
                  <a:schemeClr val="tx1"/>
                </a:solidFill>
              </a:rPr>
              <a:t>=</a:t>
            </a:r>
            <a:r>
              <a:rPr lang="en-US" sz="1099" dirty="0">
                <a:solidFill>
                  <a:srgbClr val="D53A05"/>
                </a:solidFill>
              </a:rPr>
              <a:t>"http://</a:t>
            </a:r>
            <a:r>
              <a:rPr lang="en-US" sz="1099" dirty="0" err="1">
                <a:solidFill>
                  <a:srgbClr val="D53A05"/>
                </a:solidFill>
              </a:rPr>
              <a:t>xamarin.com</a:t>
            </a:r>
            <a:r>
              <a:rPr lang="en-US" sz="1099" dirty="0">
                <a:solidFill>
                  <a:srgbClr val="D53A05"/>
                </a:solidFill>
              </a:rPr>
              <a:t>/schemas/2014/forms</a:t>
            </a:r>
            <a:r>
              <a:rPr lang="en-US" sz="1099" dirty="0">
                <a:solidFill>
                  <a:schemeClr val="tx1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099" dirty="0">
                <a:solidFill>
                  <a:schemeClr val="tx1"/>
                </a:solidFill>
              </a:rPr>
              <a:t>            </a:t>
            </a:r>
            <a:r>
              <a:rPr lang="en-US" sz="1099" dirty="0" err="1">
                <a:solidFill>
                  <a:srgbClr val="654792"/>
                </a:solidFill>
              </a:rPr>
              <a:t>xmlns:x</a:t>
            </a:r>
            <a:r>
              <a:rPr lang="en-US" sz="1099" dirty="0">
                <a:solidFill>
                  <a:schemeClr val="tx1"/>
                </a:solidFill>
              </a:rPr>
              <a:t>=</a:t>
            </a:r>
            <a:r>
              <a:rPr lang="en-US" sz="1099" dirty="0">
                <a:solidFill>
                  <a:srgbClr val="D53A05"/>
                </a:solidFill>
              </a:rPr>
              <a:t>"http://</a:t>
            </a:r>
            <a:r>
              <a:rPr lang="en-US" sz="1199" dirty="0" err="1">
                <a:solidFill>
                  <a:srgbClr val="D53A05"/>
                </a:solidFill>
              </a:rPr>
              <a:t>schemas.microsoft.com</a:t>
            </a:r>
            <a:r>
              <a:rPr lang="en-US" sz="1099" dirty="0">
                <a:solidFill>
                  <a:srgbClr val="D53A05"/>
                </a:solidFill>
              </a:rPr>
              <a:t>/</a:t>
            </a:r>
            <a:r>
              <a:rPr lang="en-US" sz="1099" dirty="0" err="1">
                <a:solidFill>
                  <a:srgbClr val="D53A05"/>
                </a:solidFill>
              </a:rPr>
              <a:t>winfx</a:t>
            </a:r>
            <a:r>
              <a:rPr lang="en-US" sz="1099" dirty="0">
                <a:solidFill>
                  <a:srgbClr val="D53A05"/>
                </a:solidFill>
              </a:rPr>
              <a:t>/2009/</a:t>
            </a:r>
            <a:r>
              <a:rPr lang="en-US" sz="1099" dirty="0" err="1">
                <a:solidFill>
                  <a:srgbClr val="D53A05"/>
                </a:solidFill>
              </a:rPr>
              <a:t>xaml</a:t>
            </a:r>
            <a:r>
              <a:rPr lang="en-US" sz="1099" dirty="0">
                <a:solidFill>
                  <a:srgbClr val="D53A05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099" dirty="0">
                <a:solidFill>
                  <a:schemeClr val="tx1"/>
                </a:solidFill>
              </a:rPr>
              <a:t>           </a:t>
            </a:r>
            <a:r>
              <a:rPr lang="en-US" sz="1099" dirty="0">
                <a:solidFill>
                  <a:srgbClr val="654792"/>
                </a:solidFill>
              </a:rPr>
              <a:t> </a:t>
            </a:r>
            <a:r>
              <a:rPr lang="en-US" sz="1099" dirty="0" err="1">
                <a:solidFill>
                  <a:srgbClr val="654792"/>
                </a:solidFill>
              </a:rPr>
              <a:t>x:Class</a:t>
            </a:r>
            <a:r>
              <a:rPr lang="en-US" sz="1099" dirty="0">
                <a:solidFill>
                  <a:schemeClr val="tx1"/>
                </a:solidFill>
              </a:rPr>
              <a:t>=</a:t>
            </a:r>
            <a:r>
              <a:rPr lang="en-US" sz="1099" dirty="0">
                <a:solidFill>
                  <a:srgbClr val="D53A05"/>
                </a:solidFill>
              </a:rPr>
              <a:t>"</a:t>
            </a:r>
            <a:r>
              <a:rPr lang="en-US" sz="1099" dirty="0" err="1">
                <a:solidFill>
                  <a:srgbClr val="D53A05"/>
                </a:solidFill>
              </a:rPr>
              <a:t>MyApp.MainPage</a:t>
            </a:r>
            <a:r>
              <a:rPr lang="en-US" sz="1099" dirty="0">
                <a:solidFill>
                  <a:srgbClr val="D53A05"/>
                </a:solidFill>
              </a:rPr>
              <a:t>"</a:t>
            </a:r>
            <a:r>
              <a:rPr lang="en-US" sz="1099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099" dirty="0">
                <a:solidFill>
                  <a:schemeClr val="tx1"/>
                </a:solidFill>
              </a:rPr>
              <a:t>&lt;</a:t>
            </a:r>
            <a:r>
              <a:rPr lang="en-US" sz="1099" dirty="0" err="1">
                <a:solidFill>
                  <a:srgbClr val="53954A"/>
                </a:solidFill>
              </a:rPr>
              <a:t>TabbedPage</a:t>
            </a:r>
            <a:r>
              <a:rPr lang="en-US" sz="1099" dirty="0" err="1">
                <a:solidFill>
                  <a:schemeClr val="tx1"/>
                </a:solidFill>
              </a:rPr>
              <a:t>.Children</a:t>
            </a:r>
            <a:r>
              <a:rPr lang="en-US" sz="1099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099" dirty="0">
                <a:solidFill>
                  <a:schemeClr val="tx1"/>
                </a:solidFill>
              </a:rPr>
              <a:t>&lt;</a:t>
            </a:r>
            <a:r>
              <a:rPr lang="en-US" sz="1099" dirty="0" err="1">
                <a:solidFill>
                  <a:srgbClr val="53954A"/>
                </a:solidFill>
              </a:rPr>
              <a:t>ContentPage</a:t>
            </a:r>
            <a:r>
              <a:rPr lang="en-US" sz="1099" dirty="0">
                <a:solidFill>
                  <a:schemeClr val="tx1"/>
                </a:solidFill>
              </a:rPr>
              <a:t> </a:t>
            </a:r>
            <a:r>
              <a:rPr lang="en-US" sz="1099" dirty="0">
                <a:solidFill>
                  <a:srgbClr val="654792"/>
                </a:solidFill>
              </a:rPr>
              <a:t>Title</a:t>
            </a:r>
            <a:r>
              <a:rPr lang="en-US" sz="1099" dirty="0">
                <a:solidFill>
                  <a:schemeClr val="tx1"/>
                </a:solidFill>
              </a:rPr>
              <a:t>=</a:t>
            </a:r>
            <a:r>
              <a:rPr lang="en-US" sz="1099" dirty="0">
                <a:solidFill>
                  <a:srgbClr val="D53A05"/>
                </a:solidFill>
              </a:rPr>
              <a:t>"Profile" </a:t>
            </a:r>
            <a:r>
              <a:rPr lang="en-US" sz="1099" dirty="0">
                <a:solidFill>
                  <a:srgbClr val="654792"/>
                </a:solidFill>
              </a:rPr>
              <a:t>Icon</a:t>
            </a:r>
            <a:r>
              <a:rPr lang="en-US" sz="1099" dirty="0">
                <a:solidFill>
                  <a:schemeClr val="tx1"/>
                </a:solidFill>
              </a:rPr>
              <a:t>=</a:t>
            </a:r>
            <a:r>
              <a:rPr lang="en-US" sz="1099" dirty="0">
                <a:solidFill>
                  <a:srgbClr val="D53A05"/>
                </a:solidFill>
              </a:rPr>
              <a:t>"</a:t>
            </a:r>
            <a:r>
              <a:rPr lang="en-US" sz="1099" dirty="0" err="1">
                <a:solidFill>
                  <a:srgbClr val="D53A05"/>
                </a:solidFill>
              </a:rPr>
              <a:t>Profile.png</a:t>
            </a:r>
            <a:r>
              <a:rPr lang="en-US" sz="1099" dirty="0">
                <a:solidFill>
                  <a:srgbClr val="D53A05"/>
                </a:solidFill>
              </a:rPr>
              <a:t>"</a:t>
            </a:r>
            <a:r>
              <a:rPr lang="en-US" sz="1099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099" dirty="0">
                <a:solidFill>
                  <a:schemeClr val="tx1"/>
                </a:solidFill>
              </a:rPr>
              <a:t>    &lt;</a:t>
            </a:r>
            <a:r>
              <a:rPr lang="en-US" sz="1099" dirty="0" err="1">
                <a:solidFill>
                  <a:srgbClr val="53954A"/>
                </a:solidFill>
              </a:rPr>
              <a:t>StackLayout</a:t>
            </a:r>
            <a:r>
              <a:rPr lang="en-US" sz="1099" dirty="0">
                <a:solidFill>
                  <a:schemeClr val="tx1"/>
                </a:solidFill>
              </a:rPr>
              <a:t> </a:t>
            </a:r>
            <a:r>
              <a:rPr lang="en-US" sz="1099" dirty="0">
                <a:solidFill>
                  <a:srgbClr val="654792"/>
                </a:solidFill>
              </a:rPr>
              <a:t>Spacing</a:t>
            </a:r>
            <a:r>
              <a:rPr lang="en-US" sz="1099" dirty="0">
                <a:solidFill>
                  <a:schemeClr val="tx1"/>
                </a:solidFill>
              </a:rPr>
              <a:t>=</a:t>
            </a:r>
            <a:r>
              <a:rPr lang="en-US" sz="1099" dirty="0">
                <a:solidFill>
                  <a:srgbClr val="D53A05"/>
                </a:solidFill>
              </a:rPr>
              <a:t>"20"</a:t>
            </a:r>
            <a:r>
              <a:rPr lang="en-US" sz="1099" dirty="0">
                <a:solidFill>
                  <a:schemeClr val="tx1"/>
                </a:solidFill>
              </a:rPr>
              <a:t> </a:t>
            </a:r>
            <a:r>
              <a:rPr lang="en-US" sz="1099" dirty="0">
                <a:solidFill>
                  <a:srgbClr val="654792"/>
                </a:solidFill>
              </a:rPr>
              <a:t>Padding</a:t>
            </a:r>
            <a:r>
              <a:rPr lang="en-US" sz="1099" dirty="0">
                <a:solidFill>
                  <a:schemeClr val="tx1"/>
                </a:solidFill>
              </a:rPr>
              <a:t>=</a:t>
            </a:r>
            <a:r>
              <a:rPr lang="en-US" sz="1099" dirty="0">
                <a:solidFill>
                  <a:srgbClr val="D53A05"/>
                </a:solidFill>
              </a:rPr>
              <a:t>"20"</a:t>
            </a:r>
          </a:p>
          <a:p>
            <a:pPr marL="0" indent="0">
              <a:buNone/>
            </a:pPr>
            <a:r>
              <a:rPr lang="de-DE" sz="1099" dirty="0">
                <a:solidFill>
                  <a:schemeClr val="tx1"/>
                </a:solidFill>
              </a:rPr>
              <a:t>                 </a:t>
            </a:r>
            <a:r>
              <a:rPr lang="de-DE" sz="1099" dirty="0" err="1">
                <a:solidFill>
                  <a:srgbClr val="654792"/>
                </a:solidFill>
              </a:rPr>
              <a:t>VerticalOptions</a:t>
            </a:r>
            <a:r>
              <a:rPr lang="de-DE" sz="1099" dirty="0">
                <a:solidFill>
                  <a:schemeClr val="tx1"/>
                </a:solidFill>
              </a:rPr>
              <a:t>=</a:t>
            </a:r>
            <a:r>
              <a:rPr lang="de-DE" sz="1099" dirty="0">
                <a:solidFill>
                  <a:srgbClr val="D53A05"/>
                </a:solidFill>
              </a:rPr>
              <a:t>"Center"</a:t>
            </a:r>
            <a:r>
              <a:rPr lang="de-DE" sz="1099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de-DE" sz="1099" dirty="0">
                <a:solidFill>
                  <a:schemeClr val="tx1"/>
                </a:solidFill>
              </a:rPr>
              <a:t>        &lt;</a:t>
            </a:r>
            <a:r>
              <a:rPr lang="de-DE" sz="1099" dirty="0">
                <a:solidFill>
                  <a:srgbClr val="53954A"/>
                </a:solidFill>
              </a:rPr>
              <a:t>Entry</a:t>
            </a:r>
            <a:r>
              <a:rPr lang="de-DE" sz="1099" dirty="0">
                <a:solidFill>
                  <a:schemeClr val="tx1"/>
                </a:solidFill>
              </a:rPr>
              <a:t> </a:t>
            </a:r>
            <a:r>
              <a:rPr lang="de-DE" sz="1099" dirty="0" err="1">
                <a:solidFill>
                  <a:srgbClr val="654792"/>
                </a:solidFill>
              </a:rPr>
              <a:t>Placeholder</a:t>
            </a:r>
            <a:r>
              <a:rPr lang="de-DE" sz="1099" dirty="0">
                <a:solidFill>
                  <a:schemeClr val="tx1"/>
                </a:solidFill>
              </a:rPr>
              <a:t>=</a:t>
            </a:r>
            <a:r>
              <a:rPr lang="de-DE" sz="1099" dirty="0">
                <a:solidFill>
                  <a:srgbClr val="D53A05"/>
                </a:solidFill>
              </a:rPr>
              <a:t>"Username"</a:t>
            </a:r>
          </a:p>
          <a:p>
            <a:pPr marL="0" indent="0">
              <a:buNone/>
            </a:pPr>
            <a:r>
              <a:rPr lang="da-DK" sz="1099" dirty="0">
                <a:solidFill>
                  <a:schemeClr val="tx1"/>
                </a:solidFill>
              </a:rPr>
              <a:t>               </a:t>
            </a:r>
            <a:r>
              <a:rPr lang="da-DK" sz="1099" dirty="0" err="1">
                <a:solidFill>
                  <a:srgbClr val="654792"/>
                </a:solidFill>
              </a:rPr>
              <a:t>Text</a:t>
            </a:r>
            <a:r>
              <a:rPr lang="da-DK" sz="1099" dirty="0">
                <a:solidFill>
                  <a:schemeClr val="tx1"/>
                </a:solidFill>
              </a:rPr>
              <a:t>=</a:t>
            </a:r>
            <a:r>
              <a:rPr lang="da-DK" sz="1099" dirty="0">
                <a:solidFill>
                  <a:srgbClr val="D53A05"/>
                </a:solidFill>
              </a:rPr>
              <a:t>"{Binding </a:t>
            </a:r>
            <a:r>
              <a:rPr lang="da-DK" sz="1099" dirty="0" err="1">
                <a:solidFill>
                  <a:srgbClr val="D53A05"/>
                </a:solidFill>
              </a:rPr>
              <a:t>Username</a:t>
            </a:r>
            <a:r>
              <a:rPr lang="da-DK" sz="1099" dirty="0">
                <a:solidFill>
                  <a:srgbClr val="D53A05"/>
                </a:solidFill>
              </a:rPr>
              <a:t>}"</a:t>
            </a:r>
            <a:r>
              <a:rPr lang="da-DK" sz="1099" dirty="0">
                <a:solidFill>
                  <a:schemeClr val="tx1"/>
                </a:solidFill>
              </a:rPr>
              <a:t>/&gt;</a:t>
            </a:r>
          </a:p>
          <a:p>
            <a:pPr marL="0" indent="0">
              <a:buNone/>
            </a:pPr>
            <a:r>
              <a:rPr lang="da-DK" sz="1099" dirty="0">
                <a:solidFill>
                  <a:schemeClr val="tx1"/>
                </a:solidFill>
              </a:rPr>
              <a:t>        &lt;</a:t>
            </a:r>
            <a:r>
              <a:rPr lang="da-DK" sz="1099" dirty="0" err="1">
                <a:solidFill>
                  <a:srgbClr val="53954A"/>
                </a:solidFill>
              </a:rPr>
              <a:t>Entry</a:t>
            </a:r>
            <a:r>
              <a:rPr lang="da-DK" sz="1099" dirty="0">
                <a:solidFill>
                  <a:srgbClr val="53954A"/>
                </a:solidFill>
              </a:rPr>
              <a:t> </a:t>
            </a:r>
            <a:r>
              <a:rPr lang="da-DK" sz="1099" dirty="0">
                <a:solidFill>
                  <a:srgbClr val="654792"/>
                </a:solidFill>
              </a:rPr>
              <a:t>Placeholder</a:t>
            </a:r>
            <a:r>
              <a:rPr lang="da-DK" sz="1099" dirty="0">
                <a:solidFill>
                  <a:schemeClr val="tx1"/>
                </a:solidFill>
              </a:rPr>
              <a:t>=</a:t>
            </a:r>
            <a:r>
              <a:rPr lang="da-DK" sz="1099" dirty="0">
                <a:solidFill>
                  <a:srgbClr val="D53A05"/>
                </a:solidFill>
              </a:rPr>
              <a:t>"Password"</a:t>
            </a:r>
          </a:p>
          <a:p>
            <a:pPr marL="0" indent="0">
              <a:buNone/>
            </a:pPr>
            <a:r>
              <a:rPr lang="nl-NL" sz="1099" dirty="0">
                <a:solidFill>
                  <a:schemeClr val="tx1"/>
                </a:solidFill>
              </a:rPr>
              <a:t>               </a:t>
            </a:r>
            <a:r>
              <a:rPr lang="nl-NL" sz="1099" dirty="0" err="1">
                <a:solidFill>
                  <a:srgbClr val="654792"/>
                </a:solidFill>
              </a:rPr>
              <a:t>Text</a:t>
            </a:r>
            <a:r>
              <a:rPr lang="nl-NL" sz="1099" dirty="0">
                <a:solidFill>
                  <a:schemeClr val="tx1"/>
                </a:solidFill>
              </a:rPr>
              <a:t>=</a:t>
            </a:r>
            <a:r>
              <a:rPr lang="nl-NL" sz="1099" dirty="0">
                <a:solidFill>
                  <a:srgbClr val="D53A05"/>
                </a:solidFill>
              </a:rPr>
              <a:t>"{Binding Password}"</a:t>
            </a:r>
          </a:p>
          <a:p>
            <a:pPr marL="0" indent="0">
              <a:buNone/>
            </a:pPr>
            <a:r>
              <a:rPr lang="nl-NL" sz="1099" dirty="0">
                <a:solidFill>
                  <a:schemeClr val="tx1"/>
                </a:solidFill>
              </a:rPr>
              <a:t>               </a:t>
            </a:r>
            <a:r>
              <a:rPr lang="nl-NL" sz="1099" dirty="0" err="1">
                <a:solidFill>
                  <a:srgbClr val="654792"/>
                </a:solidFill>
              </a:rPr>
              <a:t>IsPassword</a:t>
            </a:r>
            <a:r>
              <a:rPr lang="nl-NL" sz="1099" dirty="0">
                <a:solidFill>
                  <a:schemeClr val="tx1"/>
                </a:solidFill>
              </a:rPr>
              <a:t>=</a:t>
            </a:r>
            <a:r>
              <a:rPr lang="nl-NL" sz="1099" dirty="0">
                <a:solidFill>
                  <a:srgbClr val="D53A05"/>
                </a:solidFill>
              </a:rPr>
              <a:t>"</a:t>
            </a:r>
            <a:r>
              <a:rPr lang="nl-NL" sz="1099" dirty="0" err="1">
                <a:solidFill>
                  <a:srgbClr val="D53A05"/>
                </a:solidFill>
              </a:rPr>
              <a:t>true</a:t>
            </a:r>
            <a:r>
              <a:rPr lang="nl-NL" sz="1099" dirty="0">
                <a:solidFill>
                  <a:srgbClr val="D53A05"/>
                </a:solidFill>
              </a:rPr>
              <a:t>"</a:t>
            </a:r>
            <a:r>
              <a:rPr lang="nl-NL" sz="1099" dirty="0">
                <a:solidFill>
                  <a:schemeClr val="tx1"/>
                </a:solidFill>
              </a:rPr>
              <a:t>/&gt;</a:t>
            </a:r>
          </a:p>
          <a:p>
            <a:pPr marL="0" indent="0">
              <a:buNone/>
            </a:pPr>
            <a:r>
              <a:rPr lang="nl-NL" sz="1099" dirty="0">
                <a:solidFill>
                  <a:schemeClr val="tx1"/>
                </a:solidFill>
              </a:rPr>
              <a:t>        &lt;</a:t>
            </a:r>
            <a:r>
              <a:rPr lang="nl-NL" sz="1099" dirty="0">
                <a:solidFill>
                  <a:srgbClr val="53954A"/>
                </a:solidFill>
              </a:rPr>
              <a:t>Button</a:t>
            </a:r>
            <a:r>
              <a:rPr lang="nl-NL" sz="1099" dirty="0">
                <a:solidFill>
                  <a:schemeClr val="tx1"/>
                </a:solidFill>
              </a:rPr>
              <a:t> </a:t>
            </a:r>
            <a:r>
              <a:rPr lang="nl-NL" sz="1099" dirty="0" err="1">
                <a:solidFill>
                  <a:srgbClr val="654792"/>
                </a:solidFill>
              </a:rPr>
              <a:t>Text</a:t>
            </a:r>
            <a:r>
              <a:rPr lang="nl-NL" sz="1099" dirty="0">
                <a:solidFill>
                  <a:schemeClr val="tx1"/>
                </a:solidFill>
              </a:rPr>
              <a:t>=</a:t>
            </a:r>
            <a:r>
              <a:rPr lang="nl-NL" sz="1099" dirty="0">
                <a:solidFill>
                  <a:srgbClr val="D53A05"/>
                </a:solidFill>
              </a:rPr>
              <a:t>"Login" </a:t>
            </a:r>
            <a:r>
              <a:rPr lang="nl-NL" sz="1099" dirty="0" err="1">
                <a:solidFill>
                  <a:srgbClr val="654792"/>
                </a:solidFill>
              </a:rPr>
              <a:t>TextColor</a:t>
            </a:r>
            <a:r>
              <a:rPr lang="nl-NL" sz="1099" dirty="0">
                <a:solidFill>
                  <a:schemeClr val="tx1"/>
                </a:solidFill>
              </a:rPr>
              <a:t>=</a:t>
            </a:r>
            <a:r>
              <a:rPr lang="nl-NL" sz="1099" dirty="0">
                <a:solidFill>
                  <a:srgbClr val="D53A05"/>
                </a:solidFill>
              </a:rPr>
              <a:t>"White"</a:t>
            </a:r>
          </a:p>
          <a:p>
            <a:pPr marL="0" indent="0">
              <a:buNone/>
            </a:pPr>
            <a:r>
              <a:rPr lang="en-US" sz="1099" dirty="0">
                <a:solidFill>
                  <a:schemeClr val="tx1"/>
                </a:solidFill>
              </a:rPr>
              <a:t>                </a:t>
            </a:r>
            <a:r>
              <a:rPr lang="en-US" sz="1099" dirty="0" err="1">
                <a:solidFill>
                  <a:srgbClr val="654792"/>
                </a:solidFill>
              </a:rPr>
              <a:t>BackgroundColor</a:t>
            </a:r>
            <a:r>
              <a:rPr lang="en-US" sz="1099" dirty="0">
                <a:solidFill>
                  <a:schemeClr val="tx1"/>
                </a:solidFill>
              </a:rPr>
              <a:t>=</a:t>
            </a:r>
            <a:r>
              <a:rPr lang="en-US" sz="1099" dirty="0">
                <a:solidFill>
                  <a:srgbClr val="D53A05"/>
                </a:solidFill>
              </a:rPr>
              <a:t>"#77D065"</a:t>
            </a:r>
          </a:p>
          <a:p>
            <a:pPr marL="0" indent="0">
              <a:buNone/>
            </a:pPr>
            <a:r>
              <a:rPr lang="en-US" sz="1099" dirty="0">
                <a:solidFill>
                  <a:schemeClr val="tx1"/>
                </a:solidFill>
              </a:rPr>
              <a:t>                </a:t>
            </a:r>
            <a:r>
              <a:rPr lang="en-US" sz="1099" dirty="0">
                <a:solidFill>
                  <a:srgbClr val="654792"/>
                </a:solidFill>
              </a:rPr>
              <a:t>Command</a:t>
            </a:r>
            <a:r>
              <a:rPr lang="en-US" sz="1099" dirty="0">
                <a:solidFill>
                  <a:schemeClr val="tx1"/>
                </a:solidFill>
              </a:rPr>
              <a:t>=</a:t>
            </a:r>
            <a:r>
              <a:rPr lang="en-US" sz="1099" dirty="0">
                <a:solidFill>
                  <a:srgbClr val="D53A05"/>
                </a:solidFill>
              </a:rPr>
              <a:t>"{Binding </a:t>
            </a:r>
            <a:r>
              <a:rPr lang="en-US" sz="1099" dirty="0" err="1">
                <a:solidFill>
                  <a:srgbClr val="D53A05"/>
                </a:solidFill>
              </a:rPr>
              <a:t>LoginCommand</a:t>
            </a:r>
            <a:r>
              <a:rPr lang="en-US" sz="1099" dirty="0">
                <a:solidFill>
                  <a:srgbClr val="D53A05"/>
                </a:solidFill>
              </a:rPr>
              <a:t>}"</a:t>
            </a:r>
            <a:r>
              <a:rPr lang="en-US" sz="1099" dirty="0">
                <a:solidFill>
                  <a:schemeClr val="tx1"/>
                </a:solidFill>
              </a:rPr>
              <a:t>/&gt;</a:t>
            </a:r>
          </a:p>
          <a:p>
            <a:pPr marL="0" indent="0">
              <a:buNone/>
            </a:pPr>
            <a:r>
              <a:rPr lang="en-US" sz="1099" dirty="0">
                <a:solidFill>
                  <a:schemeClr val="tx1"/>
                </a:solidFill>
              </a:rPr>
              <a:t>    &lt;/</a:t>
            </a:r>
            <a:r>
              <a:rPr lang="en-US" sz="1099" dirty="0" err="1">
                <a:solidFill>
                  <a:srgbClr val="53954A"/>
                </a:solidFill>
              </a:rPr>
              <a:t>StackLayout</a:t>
            </a:r>
            <a:r>
              <a:rPr lang="en-US" sz="1099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099" dirty="0">
                <a:solidFill>
                  <a:schemeClr val="tx1"/>
                </a:solidFill>
              </a:rPr>
              <a:t>&lt;/</a:t>
            </a:r>
            <a:r>
              <a:rPr lang="en-US" sz="1099" dirty="0" err="1">
                <a:solidFill>
                  <a:srgbClr val="53954A"/>
                </a:solidFill>
              </a:rPr>
              <a:t>ContentPage</a:t>
            </a:r>
            <a:r>
              <a:rPr lang="en-US" sz="1099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099" dirty="0">
                <a:solidFill>
                  <a:schemeClr val="tx1"/>
                </a:solidFill>
              </a:rPr>
              <a:t>&lt;</a:t>
            </a:r>
            <a:r>
              <a:rPr lang="en-US" sz="1099" dirty="0" err="1">
                <a:solidFill>
                  <a:srgbClr val="53954A"/>
                </a:solidFill>
              </a:rPr>
              <a:t>ContentPage</a:t>
            </a:r>
            <a:r>
              <a:rPr lang="en-US" sz="1099" dirty="0">
                <a:solidFill>
                  <a:srgbClr val="53954A"/>
                </a:solidFill>
              </a:rPr>
              <a:t> </a:t>
            </a:r>
            <a:r>
              <a:rPr lang="en-US" sz="1099" dirty="0">
                <a:solidFill>
                  <a:srgbClr val="654792"/>
                </a:solidFill>
              </a:rPr>
              <a:t>Title</a:t>
            </a:r>
            <a:r>
              <a:rPr lang="en-US" sz="1099" dirty="0">
                <a:solidFill>
                  <a:schemeClr val="tx1"/>
                </a:solidFill>
              </a:rPr>
              <a:t>=</a:t>
            </a:r>
            <a:r>
              <a:rPr lang="en-US" sz="1099" dirty="0">
                <a:solidFill>
                  <a:srgbClr val="D53A05"/>
                </a:solidFill>
              </a:rPr>
              <a:t>"Settings" </a:t>
            </a:r>
            <a:r>
              <a:rPr lang="en-US" sz="1099" dirty="0">
                <a:solidFill>
                  <a:srgbClr val="654792"/>
                </a:solidFill>
              </a:rPr>
              <a:t>Icon</a:t>
            </a:r>
            <a:r>
              <a:rPr lang="en-US" sz="1099" dirty="0">
                <a:solidFill>
                  <a:schemeClr val="tx1"/>
                </a:solidFill>
              </a:rPr>
              <a:t>=</a:t>
            </a:r>
            <a:r>
              <a:rPr lang="en-US" sz="1099" dirty="0">
                <a:solidFill>
                  <a:srgbClr val="D53A05"/>
                </a:solidFill>
              </a:rPr>
              <a:t>"</a:t>
            </a:r>
            <a:r>
              <a:rPr lang="en-US" sz="1099" dirty="0" err="1">
                <a:solidFill>
                  <a:srgbClr val="D53A05"/>
                </a:solidFill>
              </a:rPr>
              <a:t>Settings.png</a:t>
            </a:r>
            <a:r>
              <a:rPr lang="en-US" sz="1099" dirty="0">
                <a:solidFill>
                  <a:srgbClr val="D53A05"/>
                </a:solidFill>
              </a:rPr>
              <a:t>"</a:t>
            </a:r>
            <a:r>
              <a:rPr lang="en-US" sz="1099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fi-FI" sz="1099" dirty="0">
                <a:solidFill>
                  <a:srgbClr val="848684"/>
                </a:solidFill>
              </a:rPr>
              <a:t>    &lt;!-- </a:t>
            </a:r>
            <a:r>
              <a:rPr lang="fi-FI" sz="1099" dirty="0" err="1">
                <a:solidFill>
                  <a:srgbClr val="848684"/>
                </a:solidFill>
              </a:rPr>
              <a:t>Settings</a:t>
            </a:r>
            <a:r>
              <a:rPr lang="fi-FI" sz="1099" dirty="0">
                <a:solidFill>
                  <a:srgbClr val="848684"/>
                </a:solidFill>
              </a:rPr>
              <a:t> --&gt;</a:t>
            </a:r>
          </a:p>
          <a:p>
            <a:pPr marL="0" indent="0">
              <a:buNone/>
            </a:pPr>
            <a:r>
              <a:rPr lang="fi-FI" sz="1099" dirty="0">
                <a:solidFill>
                  <a:schemeClr val="tx1"/>
                </a:solidFill>
              </a:rPr>
              <a:t>&lt;/</a:t>
            </a:r>
            <a:r>
              <a:rPr lang="fi-FI" sz="1099" dirty="0" err="1">
                <a:solidFill>
                  <a:srgbClr val="53954A"/>
                </a:solidFill>
              </a:rPr>
              <a:t>ContentPage</a:t>
            </a:r>
            <a:r>
              <a:rPr lang="fi-FI" sz="1099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fi-FI" sz="1099" dirty="0">
                <a:solidFill>
                  <a:schemeClr val="tx1"/>
                </a:solidFill>
              </a:rPr>
              <a:t>&lt;/</a:t>
            </a:r>
            <a:r>
              <a:rPr lang="fi-FI" sz="1099" dirty="0">
                <a:solidFill>
                  <a:srgbClr val="53954A"/>
                </a:solidFill>
              </a:rPr>
              <a:t>TabbedPage</a:t>
            </a:r>
            <a:r>
              <a:rPr lang="fi-FI" sz="1099" dirty="0">
                <a:solidFill>
                  <a:schemeClr val="tx1"/>
                </a:solidFill>
              </a:rPr>
              <a:t>.Children&gt;</a:t>
            </a:r>
          </a:p>
          <a:p>
            <a:pPr marL="0" indent="0">
              <a:buNone/>
            </a:pPr>
            <a:r>
              <a:rPr lang="fi-FI" sz="1099">
                <a:solidFill>
                  <a:schemeClr val="tx1"/>
                </a:solidFill>
              </a:rPr>
              <a:t>&lt;/</a:t>
            </a:r>
            <a:r>
              <a:rPr lang="fi-FI" sz="1099">
                <a:solidFill>
                  <a:srgbClr val="53954A"/>
                </a:solidFill>
              </a:rPr>
              <a:t>TabbedPage</a:t>
            </a:r>
            <a:r>
              <a:rPr lang="fi-FI" sz="1099">
                <a:solidFill>
                  <a:schemeClr val="tx1"/>
                </a:solidFill>
              </a:rPr>
              <a:t>&gt;</a:t>
            </a:r>
            <a:endParaRPr lang="en-US" sz="1099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099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UI from shared code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5892846" y="1549677"/>
            <a:ext cx="241266" cy="4596748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chemeClr val="bg2">
                <a:lumMod val="65000"/>
              </a:schemeClr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rgbClr val="000000"/>
                </a:solidFill>
                <a:prstDash val="dash"/>
              </a:ln>
            </a:endParaRPr>
          </a:p>
        </p:txBody>
      </p:sp>
      <p:pic>
        <p:nvPicPr>
          <p:cNvPr id="1026" name="Picture 2" descr="https://www.xamstatic.com/dist/images/pages/forms/example-app-tjdLiOY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78" y="1921574"/>
            <a:ext cx="5556048" cy="355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48578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build an app!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8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r>
              <a:rPr lang="en-US" sz="7200" dirty="0" smtClean="0"/>
              <a:t>What’s new in Xamarin.Forms?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52801715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Performance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8980520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</a:t>
            </a:r>
            <a:r>
              <a:rPr lang="en-US" dirty="0" err="1"/>
              <a:t>CachingStrategy</a:t>
            </a:r>
            <a:endParaRPr lang="en-US" dirty="0"/>
          </a:p>
        </p:txBody>
      </p:sp>
      <p:pic>
        <p:nvPicPr>
          <p:cNvPr id="8" name="Picture 7" descr="Screen Shot 2016-03-07 at 5.13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4308" y="1475997"/>
            <a:ext cx="8727531" cy="3299067"/>
          </a:xfrm>
          <a:prstGeom prst="rect">
            <a:avLst/>
          </a:prstGeom>
        </p:spPr>
      </p:pic>
      <p:sp>
        <p:nvSpPr>
          <p:cNvPr id="9" name="Text Placeholder 18"/>
          <p:cNvSpPr txBox="1">
            <a:spLocks/>
          </p:cNvSpPr>
          <p:nvPr/>
        </p:nvSpPr>
        <p:spPr>
          <a:xfrm>
            <a:off x="645098" y="5038212"/>
            <a:ext cx="11695884" cy="1955307"/>
          </a:xfrm>
          <a:prstGeom prst="rect">
            <a:avLst/>
          </a:prstGeom>
        </p:spPr>
        <p:txBody>
          <a:bodyPr vert="horz" wrap="square" lIns="292567" tIns="182853" rIns="292567" bIns="182853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3264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✓ Improves scrolling performance</a:t>
            </a:r>
          </a:p>
          <a:p>
            <a:pPr marL="0" indent="0"/>
            <a:r>
              <a:rPr lang="en-US" sz="3264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✓ Old behavior is currently the default (but likely to change)</a:t>
            </a:r>
          </a:p>
          <a:p>
            <a:pPr marL="0" indent="0"/>
            <a:endParaRPr lang="en-US" sz="3264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  <a:p>
            <a:pPr marL="0" indent="0"/>
            <a:endParaRPr lang="en-US" sz="3264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4095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XAML Compilation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33484" y="1380363"/>
            <a:ext cx="10963300" cy="4875356"/>
            <a:chOff x="837288" y="2849977"/>
            <a:chExt cx="21885384" cy="9230259"/>
          </a:xfrm>
        </p:grpSpPr>
        <p:sp>
          <p:nvSpPr>
            <p:cNvPr id="4" name="Text Placeholder 2"/>
            <p:cNvSpPr txBox="1">
              <a:spLocks/>
            </p:cNvSpPr>
            <p:nvPr/>
          </p:nvSpPr>
          <p:spPr>
            <a:xfrm>
              <a:off x="2642175" y="2849977"/>
              <a:ext cx="4918300" cy="3608718"/>
            </a:xfrm>
            <a:prstGeom prst="rect">
              <a:avLst/>
            </a:prstGeom>
          </p:spPr>
          <p:txBody>
            <a:bodyPr vert="horz" wrap="square" lIns="292567" tIns="182854" rIns="292567" bIns="182854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4000" kern="1200" spc="0" baseline="0">
                  <a:gradFill>
                    <a:gsLst>
                      <a:gs pos="125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2860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5720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8580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96" dirty="0">
                  <a:solidFill>
                    <a:schemeClr val="tx1"/>
                  </a:solidFill>
                </a:rPr>
                <a:t>XAML</a:t>
              </a:r>
            </a:p>
            <a:p>
              <a:pPr algn="ctr"/>
              <a:endParaRPr lang="en-US" sz="4896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837288" y="8650852"/>
              <a:ext cx="21885384" cy="34293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93260" rIns="0" bIns="932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86468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64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Runtime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837288" y="4915744"/>
              <a:ext cx="21885382" cy="343629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93260" rIns="0" bIns="932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86468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64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Compile-time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1136095" y="9019227"/>
              <a:ext cx="6797241" cy="216700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93260" rIns="0" bIns="932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86468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56" dirty="0">
                  <a:solidFill>
                    <a:schemeClr val="tx1"/>
                  </a:solidFill>
                </a:rPr>
                <a:t>Parsed and inflated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15757874" y="5802730"/>
              <a:ext cx="6593609" cy="214101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93260" rIns="0" bIns="932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86468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56" dirty="0">
                  <a:solidFill>
                    <a:schemeClr val="tx1"/>
                  </a:solidFill>
                </a:rPr>
                <a:t>Parsed &amp; turned into IL</a:t>
              </a:r>
            </a:p>
          </p:txBody>
        </p:sp>
        <p:sp>
          <p:nvSpPr>
            <p:cNvPr id="9" name="Down Arrow 8"/>
            <p:cNvSpPr/>
            <p:nvPr/>
          </p:nvSpPr>
          <p:spPr bwMode="auto">
            <a:xfrm>
              <a:off x="17084986" y="8650851"/>
              <a:ext cx="2465168" cy="2646239"/>
            </a:xfrm>
            <a:prstGeom prst="downArrow">
              <a:avLst/>
            </a:prstGeom>
            <a:solidFill>
              <a:schemeClr val="accent5">
                <a:alpha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93260" rIns="0" bIns="932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864681" fontAlgn="base">
                <a:spcBef>
                  <a:spcPct val="0"/>
                </a:spcBef>
                <a:spcAft>
                  <a:spcPct val="0"/>
                </a:spcAft>
              </a:pPr>
              <a:endParaRPr lang="en-US" sz="3999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" name="Down Arrow 9"/>
            <p:cNvSpPr/>
            <p:nvPr/>
          </p:nvSpPr>
          <p:spPr bwMode="auto">
            <a:xfrm>
              <a:off x="3694642" y="5612227"/>
              <a:ext cx="2465168" cy="2739815"/>
            </a:xfrm>
            <a:prstGeom prst="downArrow">
              <a:avLst/>
            </a:prstGeom>
            <a:solidFill>
              <a:schemeClr val="accent5">
                <a:alpha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93260" rIns="0" bIns="932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864681" fontAlgn="base">
                <a:spcBef>
                  <a:spcPct val="0"/>
                </a:spcBef>
                <a:spcAft>
                  <a:spcPct val="0"/>
                </a:spcAft>
              </a:pPr>
              <a:endParaRPr lang="en-US" sz="3999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2" name="Text Placeholder 2"/>
          <p:cNvSpPr txBox="1">
            <a:spLocks/>
          </p:cNvSpPr>
          <p:nvPr/>
        </p:nvSpPr>
        <p:spPr>
          <a:xfrm>
            <a:off x="8551936" y="1380363"/>
            <a:ext cx="2951053" cy="1906099"/>
          </a:xfrm>
          <a:prstGeom prst="rect">
            <a:avLst/>
          </a:prstGeom>
        </p:spPr>
        <p:txBody>
          <a:bodyPr vert="horz" wrap="square" lIns="292567" tIns="182854" rIns="292567" bIns="18285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96" dirty="0">
                <a:solidFill>
                  <a:schemeClr val="tx1"/>
                </a:solidFill>
              </a:rPr>
              <a:t>XAMLC</a:t>
            </a:r>
          </a:p>
          <a:p>
            <a:pPr algn="ctr"/>
            <a:endParaRPr lang="en-US" sz="4896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01187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9" name="Text Placeholder 18"/>
          <p:cNvSpPr txBox="1">
            <a:spLocks/>
          </p:cNvSpPr>
          <p:nvPr/>
        </p:nvSpPr>
        <p:spPr>
          <a:xfrm>
            <a:off x="371478" y="1334830"/>
            <a:ext cx="11695884" cy="1955307"/>
          </a:xfrm>
          <a:prstGeom prst="rect">
            <a:avLst/>
          </a:prstGeom>
        </p:spPr>
        <p:txBody>
          <a:bodyPr vert="horz" wrap="square" lIns="292567" tIns="182853" rIns="292567" bIns="182853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4896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✓ Faster Loading</a:t>
            </a:r>
          </a:p>
          <a:p>
            <a:pPr marL="0" indent="0"/>
            <a:r>
              <a:rPr lang="en-US" sz="4896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✓ Smaller App Size</a:t>
            </a:r>
          </a:p>
          <a:p>
            <a:pPr marL="0" indent="0"/>
            <a:r>
              <a:rPr lang="en-US" sz="4896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✓ See XAML errors at build time</a:t>
            </a:r>
          </a:p>
          <a:p>
            <a:pPr marL="0" indent="0"/>
            <a:endParaRPr lang="en-US" sz="4896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  <a:p>
            <a:pPr marL="0" indent="0"/>
            <a:endParaRPr lang="en-US" sz="4896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  <a:p>
            <a:pPr marL="0" indent="0"/>
            <a:endParaRPr lang="en-US" sz="4896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53029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Design &amp; Controls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9302305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Templates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0905" y="880792"/>
            <a:ext cx="6434661" cy="588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16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1724258" y="5389293"/>
            <a:ext cx="8990325" cy="1145748"/>
          </a:xfrm>
        </p:spPr>
        <p:txBody>
          <a:bodyPr/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 native UIs for iOS, Android, and Windows 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a single, shared C# codebase.</a:t>
            </a:r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275481" y="373507"/>
            <a:ext cx="11887878" cy="917444"/>
          </a:xfrm>
        </p:spPr>
        <p:txBody>
          <a:bodyPr/>
          <a:lstStyle/>
          <a:p>
            <a:pPr algn="ctr"/>
            <a:r>
              <a:rPr lang="en-US" dirty="0"/>
              <a:t>Meet </a:t>
            </a:r>
            <a:r>
              <a:rPr lang="en-US" dirty="0" err="1"/>
              <a:t>Xamarin.Forms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82" y="1660997"/>
            <a:ext cx="8788111" cy="367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876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CarouselView</a:t>
            </a:r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681715" y="1404571"/>
            <a:ext cx="5536522" cy="48100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93738" indent="-6937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389063" indent="-6746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 charset="0"/>
              <a:buChar char="–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2063750" indent="-6556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698750" indent="-635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6298" indent="-466298">
              <a:buFont typeface="Arial" charset="0"/>
              <a:buChar char="•"/>
            </a:pPr>
            <a:r>
              <a:rPr lang="en-US" sz="4080" dirty="0">
                <a:solidFill>
                  <a:schemeClr val="tx1"/>
                </a:solidFill>
              </a:rPr>
              <a:t>Embeddable Carousel</a:t>
            </a:r>
          </a:p>
          <a:p>
            <a:pPr marL="466298" indent="-466298">
              <a:buFont typeface="Arial" charset="0"/>
              <a:buChar char="•"/>
            </a:pPr>
            <a:r>
              <a:rPr lang="en-US" sz="4080" dirty="0" err="1">
                <a:solidFill>
                  <a:schemeClr val="tx1"/>
                </a:solidFill>
              </a:rPr>
              <a:t>ItemTemplate</a:t>
            </a:r>
            <a:r>
              <a:rPr lang="en-US" sz="4080" dirty="0">
                <a:solidFill>
                  <a:schemeClr val="tx1"/>
                </a:solidFill>
              </a:rPr>
              <a:t> &amp; </a:t>
            </a:r>
            <a:r>
              <a:rPr lang="en-US" sz="4080" dirty="0" err="1">
                <a:solidFill>
                  <a:schemeClr val="tx1"/>
                </a:solidFill>
              </a:rPr>
              <a:t>DataTemplates</a:t>
            </a:r>
            <a:endParaRPr lang="en-US" sz="4080" dirty="0">
              <a:solidFill>
                <a:schemeClr val="tx1"/>
              </a:solidFill>
            </a:endParaRPr>
          </a:p>
          <a:p>
            <a:pPr marL="466298" indent="-466298">
              <a:buFont typeface="Arial" charset="0"/>
              <a:buChar char="•"/>
            </a:pPr>
            <a:r>
              <a:rPr lang="en-US" sz="4080" dirty="0">
                <a:solidFill>
                  <a:schemeClr val="tx1"/>
                </a:solidFill>
              </a:rPr>
              <a:t>Highly customizable &amp; Virtualized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3974" y="1217047"/>
            <a:ext cx="4816238" cy="49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7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I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Text Placeholder 18"/>
          <p:cNvSpPr txBox="1">
            <a:spLocks/>
          </p:cNvSpPr>
          <p:nvPr/>
        </p:nvSpPr>
        <p:spPr>
          <a:xfrm>
            <a:off x="681682" y="1203576"/>
            <a:ext cx="10325103" cy="5066610"/>
          </a:xfrm>
          <a:prstGeom prst="rect">
            <a:avLst/>
          </a:prstGeom>
        </p:spPr>
        <p:txBody>
          <a:bodyPr vert="horz" wrap="square" lIns="146283" tIns="91427" rIns="146283" bIns="91427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3366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✓ Custom renderer “lite”</a:t>
            </a:r>
          </a:p>
          <a:p>
            <a:pPr marL="0" indent="0"/>
            <a:r>
              <a:rPr lang="en-US" sz="3366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✓ Change properties on the native control</a:t>
            </a:r>
          </a:p>
          <a:p>
            <a:pPr marL="0" indent="0"/>
            <a:r>
              <a:rPr lang="en-US" sz="3366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✓ Optional</a:t>
            </a:r>
          </a:p>
          <a:p>
            <a:pPr marL="0" indent="0"/>
            <a:r>
              <a:rPr lang="en-US" sz="3366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✓ “</a:t>
            </a:r>
            <a:r>
              <a:rPr lang="en-US" sz="3366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stringly</a:t>
            </a:r>
            <a:r>
              <a:rPr lang="en-US" sz="3366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-typed”</a:t>
            </a:r>
          </a:p>
          <a:p>
            <a:pPr marL="0" indent="0"/>
            <a:endParaRPr lang="en-US" sz="3366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  <a:p>
            <a:pPr marL="0" indent="0"/>
            <a:r>
              <a:rPr lang="en-US" sz="3366" b="1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X</a:t>
            </a:r>
            <a:r>
              <a:rPr lang="en-US" sz="3366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  </a:t>
            </a:r>
            <a:r>
              <a:rPr lang="en-US" sz="3366" i="1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No methods or events</a:t>
            </a:r>
          </a:p>
          <a:p>
            <a:pPr marL="0" indent="0"/>
            <a:r>
              <a:rPr lang="en-US" sz="3366" b="1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X</a:t>
            </a:r>
            <a:r>
              <a:rPr lang="en-US" sz="3366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  </a:t>
            </a:r>
            <a:r>
              <a:rPr lang="en-US" sz="3366" i="1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No replacing the control</a:t>
            </a:r>
          </a:p>
          <a:p>
            <a:pPr marL="0" indent="0"/>
            <a:endParaRPr lang="en-US" sz="3366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  <a:p>
            <a:pPr marL="0" indent="0"/>
            <a:endParaRPr lang="en-US" sz="3366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2504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II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9368" y="1385296"/>
            <a:ext cx="12311717" cy="862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48" dirty="0" err="1">
                <a:latin typeface="Consolas"/>
                <a:cs typeface="Consolas"/>
              </a:rPr>
              <a:t>entry.Effects.Add</a:t>
            </a:r>
            <a:r>
              <a:rPr lang="en-US" sz="2448" dirty="0">
                <a:latin typeface="Consolas"/>
                <a:cs typeface="Consolas"/>
              </a:rPr>
              <a:t> (</a:t>
            </a:r>
            <a:r>
              <a:rPr lang="en-US" sz="2448" dirty="0" err="1">
                <a:latin typeface="Consolas"/>
                <a:cs typeface="Consolas"/>
              </a:rPr>
              <a:t>Effect.Resolve</a:t>
            </a:r>
            <a:r>
              <a:rPr lang="en-US" sz="2448" dirty="0">
                <a:latin typeface="Consolas"/>
                <a:cs typeface="Consolas"/>
              </a:rPr>
              <a:t>("</a:t>
            </a:r>
            <a:r>
              <a:rPr lang="en-US" sz="2448" dirty="0" err="1">
                <a:latin typeface="Consolas"/>
                <a:cs typeface="Consolas"/>
              </a:rPr>
              <a:t>Xamarin.BorderEffect</a:t>
            </a:r>
            <a:r>
              <a:rPr lang="en-US" sz="2448" dirty="0">
                <a:latin typeface="Consolas"/>
                <a:cs typeface="Consolas"/>
              </a:rPr>
              <a:t>"));</a:t>
            </a:r>
            <a:br>
              <a:rPr lang="en-US" sz="2448" dirty="0">
                <a:latin typeface="Consolas"/>
                <a:cs typeface="Consolas"/>
              </a:rPr>
            </a:br>
            <a:endParaRPr lang="en-US" sz="2448" dirty="0">
              <a:latin typeface="Consolas"/>
              <a:cs typeface="Consolas"/>
            </a:endParaRPr>
          </a:p>
        </p:txBody>
      </p:sp>
      <p:pic>
        <p:nvPicPr>
          <p:cNvPr id="5" name="Picture 4" descr="Screen Shot 2016-03-07 at 5.12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5068" y="2185750"/>
            <a:ext cx="6780314" cy="453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6735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So much more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804088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XAML Previewer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887" y="1217047"/>
            <a:ext cx="14897110" cy="56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7895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" y="-547324"/>
            <a:ext cx="12839950" cy="74252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57772" y="51811"/>
            <a:ext cx="11477821" cy="1165754"/>
          </a:xfrm>
        </p:spPr>
        <p:txBody>
          <a:bodyPr/>
          <a:lstStyle/>
          <a:p>
            <a:r>
              <a:rPr lang="en-US" dirty="0"/>
              <a:t>URL Navigation</a:t>
            </a:r>
          </a:p>
        </p:txBody>
      </p:sp>
    </p:spTree>
    <p:extLst>
      <p:ext uri="{BB962C8B-B14F-4D97-AF65-F5344CB8AC3E}">
        <p14:creationId xmlns:p14="http://schemas.microsoft.com/office/powerpoint/2010/main" val="20082392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DataPages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" y="1117935"/>
            <a:ext cx="12434711" cy="47586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82" y="6164492"/>
            <a:ext cx="12434711" cy="414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40" dirty="0"/>
              <a:t>https://</a:t>
            </a:r>
            <a:r>
              <a:rPr lang="en-US" sz="2040" dirty="0" err="1"/>
              <a:t>developer.xamarin.com</a:t>
            </a:r>
            <a:r>
              <a:rPr lang="en-US" sz="2040" dirty="0"/>
              <a:t>/guides/</a:t>
            </a:r>
            <a:r>
              <a:rPr lang="en-US" sz="2040" dirty="0" err="1"/>
              <a:t>xamarin</a:t>
            </a:r>
            <a:r>
              <a:rPr lang="en-US" sz="2040" dirty="0"/>
              <a:t>-forms/</a:t>
            </a:r>
            <a:r>
              <a:rPr lang="en-US" sz="2040" dirty="0" err="1"/>
              <a:t>datapages</a:t>
            </a:r>
            <a:r>
              <a:rPr lang="en-US" sz="204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8687528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" y="1124667"/>
            <a:ext cx="12434711" cy="47710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82" y="6190398"/>
            <a:ext cx="12434711" cy="478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48" dirty="0"/>
              <a:t>https://</a:t>
            </a:r>
            <a:r>
              <a:rPr lang="en-US" sz="2448" dirty="0" err="1"/>
              <a:t>developer.xamarin.com</a:t>
            </a:r>
            <a:r>
              <a:rPr lang="en-US" sz="2448" dirty="0"/>
              <a:t>/guides/</a:t>
            </a:r>
            <a:r>
              <a:rPr lang="en-US" sz="2448" dirty="0" err="1"/>
              <a:t>xamarin</a:t>
            </a:r>
            <a:r>
              <a:rPr lang="en-US" sz="2448" dirty="0"/>
              <a:t>-forms/themes/</a:t>
            </a:r>
          </a:p>
        </p:txBody>
      </p:sp>
    </p:spTree>
    <p:extLst>
      <p:ext uri="{BB962C8B-B14F-4D97-AF65-F5344CB8AC3E}">
        <p14:creationId xmlns:p14="http://schemas.microsoft.com/office/powerpoint/2010/main" val="61692957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48139" y="294677"/>
            <a:ext cx="11887454" cy="91803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Native Embedding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82" y="1514399"/>
            <a:ext cx="1106171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973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take a 10 minute break!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7049149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+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20706" y="5270750"/>
            <a:ext cx="4592780" cy="59641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600" dirty="0">
                <a:solidFill>
                  <a:schemeClr val="tx1"/>
                </a:solidFill>
                <a:latin typeface="+mn-lt"/>
              </a:rPr>
              <a:t>Traditional Xamarin Approach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0134" y="5270750"/>
            <a:ext cx="4584050" cy="1004492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600" dirty="0">
                <a:solidFill>
                  <a:schemeClr val="tx1"/>
                </a:solidFill>
                <a:latin typeface="+mn-lt"/>
              </a:rPr>
              <a:t>With </a:t>
            </a:r>
            <a:r>
              <a:rPr lang="en-US" sz="2600" dirty="0" err="1">
                <a:solidFill>
                  <a:schemeClr val="tx1"/>
                </a:solidFill>
                <a:latin typeface="+mn-lt"/>
              </a:rPr>
              <a:t>Xamarin.Forms</a:t>
            </a:r>
            <a:r>
              <a:rPr lang="en-US" sz="2600" dirty="0">
                <a:solidFill>
                  <a:schemeClr val="tx1"/>
                </a:solidFill>
                <a:latin typeface="+mn-lt"/>
              </a:rPr>
              <a:t>:</a:t>
            </a:r>
            <a:br>
              <a:rPr lang="en-US" sz="2600" dirty="0">
                <a:solidFill>
                  <a:schemeClr val="tx1"/>
                </a:solidFill>
                <a:latin typeface="+mn-lt"/>
              </a:rPr>
            </a:br>
            <a:r>
              <a:rPr lang="en-US" sz="2600" dirty="0">
                <a:solidFill>
                  <a:schemeClr val="tx1"/>
                </a:solidFill>
              </a:rPr>
              <a:t>More code-sharing, all native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020706" y="2530828"/>
            <a:ext cx="4592780" cy="2587042"/>
            <a:chOff x="2819400" y="2021408"/>
            <a:chExt cx="5994400" cy="3325292"/>
          </a:xfrm>
        </p:grpSpPr>
        <p:sp>
          <p:nvSpPr>
            <p:cNvPr id="26" name="Rectangle 25"/>
            <p:cNvSpPr/>
            <p:nvPr/>
          </p:nvSpPr>
          <p:spPr bwMode="auto">
            <a:xfrm>
              <a:off x="2819400" y="2108200"/>
              <a:ext cx="1981200" cy="457200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/>
              <a:r>
                <a: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819400" y="2588312"/>
              <a:ext cx="5994400" cy="2758388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/>
              <a:r>
                <a: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32102" y="2021411"/>
              <a:ext cx="1968499" cy="621815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24" dirty="0">
                  <a:solidFill>
                    <a:schemeClr val="bg1"/>
                  </a:solidFill>
                </a:rPr>
                <a:t>iOS C# UI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826000" y="2108200"/>
              <a:ext cx="1981200" cy="457200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/>
              <a:r>
                <a: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6832600" y="2108200"/>
              <a:ext cx="1981200" cy="457200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/>
              <a:r>
                <a:rPr lang="en-US" sz="800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845301" y="2021410"/>
              <a:ext cx="1968499" cy="621815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24" dirty="0">
                  <a:solidFill>
                    <a:schemeClr val="bg1"/>
                  </a:solidFill>
                </a:rPr>
                <a:t>Windows C# UI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626797" y="2021408"/>
              <a:ext cx="2353425" cy="621815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24" dirty="0">
                  <a:solidFill>
                    <a:schemeClr val="bg1"/>
                  </a:solidFill>
                </a:rPr>
                <a:t>Android C# UI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372289" y="1838906"/>
            <a:ext cx="3796761" cy="628048"/>
            <a:chOff x="1371601" y="1838670"/>
            <a:chExt cx="3797300" cy="628137"/>
          </a:xfrm>
        </p:grpSpPr>
        <p:grpSp>
          <p:nvGrpSpPr>
            <p:cNvPr id="46" name="Group 45"/>
            <p:cNvGrpSpPr/>
            <p:nvPr/>
          </p:nvGrpSpPr>
          <p:grpSpPr>
            <a:xfrm>
              <a:off x="1371601" y="1841014"/>
              <a:ext cx="625793" cy="625793"/>
              <a:chOff x="2057400" y="2654300"/>
              <a:chExt cx="1028700" cy="1028700"/>
            </a:xfrm>
          </p:grpSpPr>
          <p:sp>
            <p:nvSpPr>
              <p:cNvPr id="47" name="Oval 46"/>
              <p:cNvSpPr/>
              <p:nvPr/>
            </p:nvSpPr>
            <p:spPr bwMode="auto">
              <a:xfrm>
                <a:off x="2057400" y="2654300"/>
                <a:ext cx="1028700" cy="1028700"/>
              </a:xfrm>
              <a:prstGeom prst="ellipse">
                <a:avLst/>
              </a:prstGeom>
              <a:solidFill>
                <a:srgbClr val="9570D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8" name="Picture 47" descr="Apple_logo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19103" y="2866641"/>
                <a:ext cx="468070" cy="523137"/>
              </a:xfrm>
              <a:prstGeom prst="rect">
                <a:avLst/>
              </a:prstGeom>
            </p:spPr>
          </p:pic>
        </p:grpSp>
        <p:grpSp>
          <p:nvGrpSpPr>
            <p:cNvPr id="49" name="Group 48"/>
            <p:cNvGrpSpPr/>
            <p:nvPr/>
          </p:nvGrpSpPr>
          <p:grpSpPr>
            <a:xfrm>
              <a:off x="2991123" y="1838670"/>
              <a:ext cx="625793" cy="625793"/>
              <a:chOff x="3810000" y="3073400"/>
              <a:chExt cx="1028700" cy="1028700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3810000" y="3073400"/>
                <a:ext cx="1028700" cy="1028700"/>
              </a:xfrm>
              <a:prstGeom prst="ellipse">
                <a:avLst/>
              </a:prstGeom>
              <a:solidFill>
                <a:srgbClr val="66B11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1" name="Picture 50" descr="Android_logo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7337" y="3331368"/>
                <a:ext cx="434974" cy="500220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4543108" y="1838670"/>
              <a:ext cx="625793" cy="625793"/>
              <a:chOff x="6083300" y="3073400"/>
              <a:chExt cx="1028700" cy="1028700"/>
            </a:xfrm>
          </p:grpSpPr>
          <p:sp>
            <p:nvSpPr>
              <p:cNvPr id="53" name="Oval 52"/>
              <p:cNvSpPr/>
              <p:nvPr/>
            </p:nvSpPr>
            <p:spPr bwMode="auto">
              <a:xfrm>
                <a:off x="6083300" y="3073400"/>
                <a:ext cx="1028700" cy="1028700"/>
              </a:xfrm>
              <a:prstGeom prst="ellipse">
                <a:avLst/>
              </a:prstGeom>
              <a:solidFill>
                <a:srgbClr val="00BBF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Picture 53" descr="Windows_logo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885" y="3365500"/>
                <a:ext cx="466044" cy="434974"/>
              </a:xfrm>
              <a:prstGeom prst="rect">
                <a:avLst/>
              </a:prstGeom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6671405" y="1838906"/>
            <a:ext cx="4592780" cy="3266268"/>
            <a:chOff x="6671469" y="1838670"/>
            <a:chExt cx="4593431" cy="3266731"/>
          </a:xfrm>
        </p:grpSpPr>
        <p:sp>
          <p:nvSpPr>
            <p:cNvPr id="35" name="Rectangle 34"/>
            <p:cNvSpPr/>
            <p:nvPr/>
          </p:nvSpPr>
          <p:spPr bwMode="auto">
            <a:xfrm>
              <a:off x="6671469" y="2585525"/>
              <a:ext cx="1518168" cy="68775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/>
              <a:r>
                <a: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6671469" y="3378200"/>
              <a:ext cx="4593431" cy="1727201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/>
              <a:r>
                <a: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8209101" y="2585525"/>
              <a:ext cx="1518168" cy="68775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/>
              <a:r>
                <a: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9746732" y="2585525"/>
              <a:ext cx="1518168" cy="68775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/>
              <a:r>
                <a:rPr lang="en-US" sz="800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81202" y="3791323"/>
              <a:ext cx="4583698" cy="703598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00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671469" y="2667001"/>
              <a:ext cx="4593431" cy="6984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/>
              <a:r>
                <a: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7073901" y="1838670"/>
              <a:ext cx="3797300" cy="628137"/>
              <a:chOff x="1371601" y="1838670"/>
              <a:chExt cx="3797300" cy="628137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1371601" y="1841014"/>
                <a:ext cx="625793" cy="625793"/>
                <a:chOff x="2057400" y="2654300"/>
                <a:chExt cx="1028700" cy="1028700"/>
              </a:xfrm>
            </p:grpSpPr>
            <p:sp>
              <p:nvSpPr>
                <p:cNvPr id="63" name="Oval 62"/>
                <p:cNvSpPr/>
                <p:nvPr/>
              </p:nvSpPr>
              <p:spPr bwMode="auto">
                <a:xfrm>
                  <a:off x="2057400" y="2654300"/>
                  <a:ext cx="1028700" cy="1028700"/>
                </a:xfrm>
                <a:prstGeom prst="ellipse">
                  <a:avLst/>
                </a:prstGeom>
                <a:solidFill>
                  <a:srgbClr val="9570D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27" tIns="91427" rIns="34289" bIns="34289" rtlCol="0" anchor="b" anchorCtr="0"/>
                <a:lstStyle/>
                <a:p>
                  <a:pPr algn="ctr" defTabSz="932227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4" name="Picture 63" descr="Apple_logo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9103" y="2866641"/>
                  <a:ext cx="468070" cy="523137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/>
              <p:cNvGrpSpPr/>
              <p:nvPr/>
            </p:nvGrpSpPr>
            <p:grpSpPr>
              <a:xfrm>
                <a:off x="2991123" y="1838670"/>
                <a:ext cx="625793" cy="625793"/>
                <a:chOff x="3810000" y="3073400"/>
                <a:chExt cx="1028700" cy="1028700"/>
              </a:xfrm>
            </p:grpSpPr>
            <p:sp>
              <p:nvSpPr>
                <p:cNvPr id="61" name="Oval 60"/>
                <p:cNvSpPr/>
                <p:nvPr/>
              </p:nvSpPr>
              <p:spPr bwMode="auto">
                <a:xfrm>
                  <a:off x="3810000" y="3073400"/>
                  <a:ext cx="1028700" cy="1028700"/>
                </a:xfrm>
                <a:prstGeom prst="ellipse">
                  <a:avLst/>
                </a:prstGeom>
                <a:solidFill>
                  <a:srgbClr val="66B11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27" tIns="91427" rIns="34289" bIns="34289" rtlCol="0" anchor="b" anchorCtr="0"/>
                <a:lstStyle/>
                <a:p>
                  <a:pPr algn="ctr" defTabSz="932227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2" name="Picture 61" descr="Android_logo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7337" y="3331368"/>
                  <a:ext cx="434974" cy="500220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/>
              <p:cNvGrpSpPr/>
              <p:nvPr/>
            </p:nvGrpSpPr>
            <p:grpSpPr>
              <a:xfrm>
                <a:off x="4543108" y="1838670"/>
                <a:ext cx="625793" cy="625793"/>
                <a:chOff x="6083300" y="3073400"/>
                <a:chExt cx="1028700" cy="1028700"/>
              </a:xfrm>
            </p:grpSpPr>
            <p:sp>
              <p:nvSpPr>
                <p:cNvPr id="59" name="Oval 58"/>
                <p:cNvSpPr/>
                <p:nvPr/>
              </p:nvSpPr>
              <p:spPr bwMode="auto">
                <a:xfrm>
                  <a:off x="6083300" y="3073400"/>
                  <a:ext cx="1028700" cy="1028700"/>
                </a:xfrm>
                <a:prstGeom prst="ellipse">
                  <a:avLst/>
                </a:prstGeom>
                <a:solidFill>
                  <a:srgbClr val="00BBF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27" tIns="91427" rIns="34289" bIns="34289" rtlCol="0" anchor="b" anchorCtr="0"/>
                <a:lstStyle/>
                <a:p>
                  <a:pPr algn="ctr" defTabSz="932227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0" name="Picture 59" descr="Windows_logo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5885" y="3365500"/>
                  <a:ext cx="466044" cy="434974"/>
                </a:xfrm>
                <a:prstGeom prst="rect">
                  <a:avLst/>
                </a:prstGeom>
              </p:spPr>
            </p:pic>
          </p:grpSp>
        </p:grpSp>
        <p:sp>
          <p:nvSpPr>
            <p:cNvPr id="66" name="TextBox 65"/>
            <p:cNvSpPr txBox="1"/>
            <p:nvPr/>
          </p:nvSpPr>
          <p:spPr>
            <a:xfrm>
              <a:off x="6681202" y="2597523"/>
              <a:ext cx="4583698" cy="79765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199" dirty="0">
                  <a:solidFill>
                    <a:schemeClr val="bg1"/>
                  </a:solidFill>
                </a:rPr>
                <a:t>Shared UI Code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030438" y="3588112"/>
            <a:ext cx="4583048" cy="703498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600" dirty="0">
                <a:solidFill>
                  <a:schemeClr val="bg1"/>
                </a:solidFill>
                <a:latin typeface="+mj-lt"/>
              </a:rPr>
              <a:t>Shared C# Backend</a:t>
            </a:r>
          </a:p>
        </p:txBody>
      </p:sp>
    </p:spTree>
    <p:extLst>
      <p:ext uri="{BB962C8B-B14F-4D97-AF65-F5344CB8AC3E}">
        <p14:creationId xmlns:p14="http://schemas.microsoft.com/office/powerpoint/2010/main" val="14017639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included</a:t>
            </a:r>
          </a:p>
        </p:txBody>
      </p:sp>
      <p:sp>
        <p:nvSpPr>
          <p:cNvPr id="10" name="Text Placeholder 18"/>
          <p:cNvSpPr txBox="1">
            <a:spLocks/>
          </p:cNvSpPr>
          <p:nvPr/>
        </p:nvSpPr>
        <p:spPr>
          <a:xfrm>
            <a:off x="5976971" y="1977844"/>
            <a:ext cx="5655462" cy="4062631"/>
          </a:xfrm>
          <a:prstGeom prst="rect">
            <a:avLst/>
          </a:prstGeom>
        </p:spPr>
        <p:txBody>
          <a:bodyPr vert="horz" wrap="square" lIns="146283" tIns="91427" rIns="146283" bIns="91427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dirty="0">
                <a:solidFill>
                  <a:srgbClr val="6FBD23"/>
                </a:solidFill>
              </a:rPr>
              <a:t>✓ 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40+ Pages, layouts, and controls</a:t>
            </a:r>
          </a:p>
          <a:p>
            <a:pPr marL="0" indent="0"/>
            <a:r>
              <a:rPr lang="en-US" sz="2800" dirty="0">
                <a:solidFill>
                  <a:schemeClr val="tx1"/>
                </a:solidFill>
                <a:latin typeface="+mj-lt"/>
              </a:rPr>
              <a:t>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(Build from code behind or XAML)</a:t>
            </a:r>
          </a:p>
          <a:p>
            <a:pPr marL="0" indent="0">
              <a:lnSpc>
                <a:spcPct val="110000"/>
              </a:lnSpc>
            </a:pPr>
            <a:r>
              <a:rPr lang="en-US" sz="2800" dirty="0">
                <a:solidFill>
                  <a:srgbClr val="6FBD23"/>
                </a:solidFill>
              </a:rPr>
              <a:t>✓ 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Two-way data binding</a:t>
            </a:r>
          </a:p>
          <a:p>
            <a:pPr marL="0" indent="0">
              <a:lnSpc>
                <a:spcPct val="110000"/>
              </a:lnSpc>
            </a:pPr>
            <a:r>
              <a:rPr lang="en-US" sz="2800" dirty="0">
                <a:solidFill>
                  <a:srgbClr val="6FBD23"/>
                </a:solidFill>
              </a:rPr>
              <a:t>✓ 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Navigation</a:t>
            </a:r>
          </a:p>
          <a:p>
            <a:pPr marL="0" indent="0">
              <a:lnSpc>
                <a:spcPct val="110000"/>
              </a:lnSpc>
            </a:pPr>
            <a:r>
              <a:rPr lang="en-US" sz="2800" dirty="0">
                <a:solidFill>
                  <a:srgbClr val="6FBD23"/>
                </a:solidFill>
              </a:rPr>
              <a:t>✓ 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Animation API</a:t>
            </a:r>
          </a:p>
          <a:p>
            <a:pPr marL="0" indent="0">
              <a:lnSpc>
                <a:spcPct val="110000"/>
              </a:lnSpc>
            </a:pPr>
            <a:r>
              <a:rPr lang="en-US" sz="2800" dirty="0">
                <a:solidFill>
                  <a:srgbClr val="6FBD23"/>
                </a:solidFill>
              </a:rPr>
              <a:t>✓ 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Dependency Service</a:t>
            </a:r>
          </a:p>
          <a:p>
            <a:pPr marL="0" indent="0">
              <a:lnSpc>
                <a:spcPct val="110000"/>
              </a:lnSpc>
            </a:pPr>
            <a:r>
              <a:rPr lang="en-US" sz="2800" dirty="0">
                <a:solidFill>
                  <a:srgbClr val="6FBD23"/>
                </a:solidFill>
              </a:rPr>
              <a:t>✓ 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Messaging Center</a:t>
            </a:r>
          </a:p>
          <a:p>
            <a:pPr marL="0" indent="0">
              <a:lnSpc>
                <a:spcPct val="110000"/>
              </a:lnSpc>
            </a:pPr>
            <a:endParaRPr lang="en-US" sz="2800" dirty="0">
              <a:solidFill>
                <a:schemeClr val="tx1"/>
              </a:solidFill>
              <a:latin typeface="+mj-lt"/>
            </a:endParaRPr>
          </a:p>
          <a:p>
            <a:pPr marL="0" indent="0">
              <a:lnSpc>
                <a:spcPct val="110000"/>
              </a:lnSpc>
            </a:pPr>
            <a:endParaRPr lang="en-US" sz="2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046103" y="2092870"/>
            <a:ext cx="4592780" cy="3266268"/>
            <a:chOff x="6671469" y="1838670"/>
            <a:chExt cx="4593431" cy="3266731"/>
          </a:xfrm>
        </p:grpSpPr>
        <p:sp>
          <p:nvSpPr>
            <p:cNvPr id="49" name="Rectangle 48"/>
            <p:cNvSpPr/>
            <p:nvPr/>
          </p:nvSpPr>
          <p:spPr bwMode="auto">
            <a:xfrm>
              <a:off x="6671469" y="2585525"/>
              <a:ext cx="1518168" cy="68775"/>
            </a:xfrm>
            <a:prstGeom prst="rect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/>
              <a:r>
                <a: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671469" y="3378200"/>
              <a:ext cx="4593431" cy="1727201"/>
            </a:xfrm>
            <a:prstGeom prst="rect">
              <a:avLst/>
            </a:prstGeom>
            <a:solidFill>
              <a:schemeClr val="accent2">
                <a:lumMod val="50000"/>
                <a:alpha val="4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/>
              <a:r>
                <a: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8209101" y="2585525"/>
              <a:ext cx="1518168" cy="68775"/>
            </a:xfrm>
            <a:prstGeom prst="rect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/>
              <a:r>
                <a: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9746732" y="2585525"/>
              <a:ext cx="1518168" cy="68775"/>
            </a:xfrm>
            <a:prstGeom prst="rect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/>
              <a:r>
                <a:rPr lang="en-US" sz="800" dirty="0">
                  <a:solidFill>
                    <a:srgbClr val="00BBF1"/>
                  </a:soli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81202" y="3791323"/>
              <a:ext cx="4583698" cy="703598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00" dirty="0">
                  <a:solidFill>
                    <a:schemeClr val="bg1"/>
                  </a:solidFill>
                  <a:latin typeface="+mj-lt"/>
                </a:rPr>
                <a:t>Shared C# Backend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671469" y="2667001"/>
              <a:ext cx="4593431" cy="6984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/>
              <a:r>
                <a: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7073901" y="1838670"/>
              <a:ext cx="3797300" cy="628137"/>
              <a:chOff x="1371601" y="1838670"/>
              <a:chExt cx="3797300" cy="628137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1371601" y="1841014"/>
                <a:ext cx="625793" cy="625793"/>
                <a:chOff x="2057400" y="2654300"/>
                <a:chExt cx="1028700" cy="1028700"/>
              </a:xfrm>
            </p:grpSpPr>
            <p:sp>
              <p:nvSpPr>
                <p:cNvPr id="64" name="Oval 63"/>
                <p:cNvSpPr/>
                <p:nvPr/>
              </p:nvSpPr>
              <p:spPr bwMode="auto">
                <a:xfrm>
                  <a:off x="2057400" y="2654300"/>
                  <a:ext cx="1028700" cy="1028700"/>
                </a:xfrm>
                <a:prstGeom prst="ellipse">
                  <a:avLst/>
                </a:prstGeom>
                <a:solidFill>
                  <a:srgbClr val="9570D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27" tIns="91427" rIns="34289" bIns="34289" rtlCol="0" anchor="b" anchorCtr="0"/>
                <a:lstStyle/>
                <a:p>
                  <a:pPr algn="ctr" defTabSz="932227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5" name="Picture 64" descr="Apple_logo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9103" y="2866641"/>
                  <a:ext cx="468070" cy="523137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/>
              <p:cNvGrpSpPr/>
              <p:nvPr/>
            </p:nvGrpSpPr>
            <p:grpSpPr>
              <a:xfrm>
                <a:off x="2991123" y="1838670"/>
                <a:ext cx="625793" cy="625793"/>
                <a:chOff x="3810000" y="3073400"/>
                <a:chExt cx="1028700" cy="1028700"/>
              </a:xfrm>
            </p:grpSpPr>
            <p:sp>
              <p:nvSpPr>
                <p:cNvPr id="62" name="Oval 61"/>
                <p:cNvSpPr/>
                <p:nvPr/>
              </p:nvSpPr>
              <p:spPr bwMode="auto">
                <a:xfrm>
                  <a:off x="3810000" y="3073400"/>
                  <a:ext cx="1028700" cy="1028700"/>
                </a:xfrm>
                <a:prstGeom prst="ellipse">
                  <a:avLst/>
                </a:prstGeom>
                <a:solidFill>
                  <a:srgbClr val="66B11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27" tIns="91427" rIns="34289" bIns="34289" rtlCol="0" anchor="b" anchorCtr="0"/>
                <a:lstStyle/>
                <a:p>
                  <a:pPr algn="ctr" defTabSz="932227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3" name="Picture 62" descr="Android_logo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7337" y="3331368"/>
                  <a:ext cx="434974" cy="500220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/>
              <p:cNvGrpSpPr/>
              <p:nvPr/>
            </p:nvGrpSpPr>
            <p:grpSpPr>
              <a:xfrm>
                <a:off x="4543108" y="1838670"/>
                <a:ext cx="625793" cy="625793"/>
                <a:chOff x="6083300" y="3073400"/>
                <a:chExt cx="1028700" cy="1028700"/>
              </a:xfrm>
            </p:grpSpPr>
            <p:sp>
              <p:nvSpPr>
                <p:cNvPr id="60" name="Oval 59"/>
                <p:cNvSpPr/>
                <p:nvPr/>
              </p:nvSpPr>
              <p:spPr bwMode="auto">
                <a:xfrm>
                  <a:off x="6083300" y="3073400"/>
                  <a:ext cx="1028700" cy="1028700"/>
                </a:xfrm>
                <a:prstGeom prst="ellipse">
                  <a:avLst/>
                </a:prstGeom>
                <a:solidFill>
                  <a:srgbClr val="00BBF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27" tIns="91427" rIns="34289" bIns="34289" rtlCol="0" anchor="b" anchorCtr="0"/>
                <a:lstStyle/>
                <a:p>
                  <a:pPr algn="ctr" defTabSz="932227"/>
                  <a:endParaRPr lang="en-U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1" name="Picture 60" descr="Windows_logo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5885" y="3365500"/>
                  <a:ext cx="466044" cy="434974"/>
                </a:xfrm>
                <a:prstGeom prst="rect">
                  <a:avLst/>
                </a:prstGeom>
              </p:spPr>
            </p:pic>
          </p:grpSp>
        </p:grpSp>
        <p:sp>
          <p:nvSpPr>
            <p:cNvPr id="56" name="TextBox 55"/>
            <p:cNvSpPr txBox="1"/>
            <p:nvPr/>
          </p:nvSpPr>
          <p:spPr>
            <a:xfrm>
              <a:off x="6681202" y="2597523"/>
              <a:ext cx="4583698" cy="79765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199" dirty="0">
                  <a:solidFill>
                    <a:schemeClr val="bg1"/>
                  </a:solidFill>
                </a:rPr>
                <a:t>Shared UI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0831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669" y="4205060"/>
            <a:ext cx="2209485" cy="917444"/>
          </a:xfrm>
        </p:spPr>
        <p:txBody>
          <a:bodyPr>
            <a:no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Layouts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51669" y="1614628"/>
            <a:ext cx="2209485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4799" dirty="0">
                <a:solidFill>
                  <a:schemeClr val="tx1"/>
                </a:solidFill>
              </a:rPr>
              <a:t>Pages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13539" y="3729934"/>
            <a:ext cx="8864365" cy="2302495"/>
            <a:chOff x="2738440" y="3806168"/>
            <a:chExt cx="8865623" cy="2302822"/>
          </a:xfrm>
        </p:grpSpPr>
        <p:sp>
          <p:nvSpPr>
            <p:cNvPr id="21" name="TextBox 20"/>
            <p:cNvSpPr txBox="1"/>
            <p:nvPr/>
          </p:nvSpPr>
          <p:spPr>
            <a:xfrm>
              <a:off x="2767564" y="5826567"/>
              <a:ext cx="958996" cy="28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99" dirty="0">
                  <a:cs typeface="Helvetica"/>
                </a:rPr>
                <a:t>Stack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60566" y="5825526"/>
              <a:ext cx="958996" cy="28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99" dirty="0">
                  <a:cs typeface="Helvetica"/>
                </a:rPr>
                <a:t>Absolute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82425" y="5825526"/>
              <a:ext cx="958996" cy="28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99" dirty="0">
                  <a:cs typeface="Helvetica"/>
                </a:rPr>
                <a:t>Relative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95646" y="5825526"/>
              <a:ext cx="958996" cy="28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99" dirty="0">
                  <a:cs typeface="Helvetica"/>
                </a:rPr>
                <a:t>Grid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45436" y="5824485"/>
              <a:ext cx="1081863" cy="28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99" dirty="0" err="1">
                  <a:cs typeface="Helvetica"/>
                </a:rPr>
                <a:t>ContentView</a:t>
              </a:r>
              <a:endParaRPr lang="en-US" sz="1199" dirty="0">
                <a:cs typeface="Helvetic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13962" y="5824485"/>
              <a:ext cx="958996" cy="28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99" dirty="0" err="1">
                  <a:cs typeface="Helvetica"/>
                </a:rPr>
                <a:t>ScrollView</a:t>
              </a:r>
              <a:endParaRPr lang="en-US" sz="1199" dirty="0">
                <a:cs typeface="Helvetic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45067" y="5826567"/>
              <a:ext cx="958996" cy="28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99" dirty="0">
                  <a:cs typeface="Helvetica"/>
                </a:rPr>
                <a:t>Frame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8440" y="3806168"/>
              <a:ext cx="8851570" cy="1934232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2726236" y="1084032"/>
            <a:ext cx="6275268" cy="2116701"/>
            <a:chOff x="2751141" y="1159889"/>
            <a:chExt cx="6276158" cy="211700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1141" y="1159889"/>
              <a:ext cx="6215058" cy="171186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767564" y="2994467"/>
              <a:ext cx="958996" cy="28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99" dirty="0">
                  <a:cs typeface="Helvetica"/>
                </a:rPr>
                <a:t>Content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97066" y="2993426"/>
              <a:ext cx="1082934" cy="28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99" dirty="0">
                  <a:cs typeface="Helvetica"/>
                </a:rPr>
                <a:t>MasterDetail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82425" y="2993426"/>
              <a:ext cx="958996" cy="28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99" dirty="0">
                  <a:cs typeface="Helvetica"/>
                </a:rPr>
                <a:t>Navigation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95646" y="2993426"/>
              <a:ext cx="958996" cy="28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99" dirty="0">
                  <a:cs typeface="Helvetica"/>
                </a:rPr>
                <a:t>Tabbed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45436" y="2992385"/>
              <a:ext cx="1081863" cy="28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99" dirty="0" err="1">
                  <a:cs typeface="Helvetica"/>
                </a:rPr>
                <a:t>Carousel</a:t>
              </a:r>
              <a:endParaRPr lang="en-US" sz="1199" dirty="0"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91168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00865" y="1853327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/>
                </a:solidFill>
                <a:cs typeface="Helvetica Light"/>
              </a:rPr>
              <a:t>ActivityIndicator</a:t>
            </a:r>
            <a:endParaRPr lang="en-US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830929" y="1853327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/>
                </a:solidFill>
                <a:cs typeface="Helvetica Light"/>
              </a:rPr>
              <a:t>BoxView</a:t>
            </a:r>
            <a:endParaRPr lang="en-US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160993" y="1853327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cs typeface="Helvetica Light"/>
              </a:rPr>
              <a:t>Button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491057" y="1853327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/>
                </a:solidFill>
                <a:cs typeface="Helvetica Light"/>
              </a:rPr>
              <a:t>DatePicker</a:t>
            </a:r>
            <a:endParaRPr lang="en-US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821119" y="1853327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cs typeface="Helvetica Light"/>
              </a:rPr>
              <a:t>Editor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00865" y="2799165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cs typeface="Helvetica Light"/>
              </a:rPr>
              <a:t>Entry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830929" y="2799165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cs typeface="Helvetica Light"/>
              </a:rPr>
              <a:t>Image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160993" y="2799165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cs typeface="Helvetica Light"/>
              </a:rPr>
              <a:t>Label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91057" y="2799165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/>
                </a:solidFill>
                <a:cs typeface="Helvetica Light"/>
              </a:rPr>
              <a:t>ListView</a:t>
            </a:r>
            <a:endParaRPr lang="en-US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821119" y="2799165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cs typeface="Helvetica Light"/>
              </a:rPr>
              <a:t>Map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00865" y="3745005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/>
                </a:solidFill>
                <a:cs typeface="Helvetica Light"/>
              </a:rPr>
              <a:t>OpenGLView</a:t>
            </a:r>
            <a:endParaRPr lang="en-US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830929" y="3745005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cs typeface="Helvetica Light"/>
              </a:rPr>
              <a:t>Picker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160993" y="3745005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/>
                </a:solidFill>
                <a:cs typeface="Helvetica Light"/>
              </a:rPr>
              <a:t>ProgressBar</a:t>
            </a:r>
            <a:endParaRPr lang="en-US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91057" y="3745005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/>
                </a:solidFill>
                <a:cs typeface="Helvetica Light"/>
              </a:rPr>
              <a:t>SearchBar</a:t>
            </a:r>
            <a:endParaRPr lang="en-US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821119" y="3745005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cs typeface="Helvetica Light"/>
              </a:rPr>
              <a:t>Slider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00865" y="4690844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cs typeface="Helvetica Light"/>
              </a:rPr>
              <a:t>Stepper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830929" y="4690844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/>
                </a:solidFill>
                <a:cs typeface="Helvetica Light"/>
              </a:rPr>
              <a:t>TableView</a:t>
            </a:r>
            <a:endParaRPr lang="en-US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160993" y="4690844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/>
                </a:solidFill>
                <a:cs typeface="Helvetica Light"/>
              </a:rPr>
              <a:t>TimePicker</a:t>
            </a:r>
            <a:endParaRPr lang="en-US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491057" y="4698642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/>
                </a:solidFill>
                <a:cs typeface="Helvetica Light"/>
              </a:rPr>
              <a:t>WebView</a:t>
            </a:r>
            <a:endParaRPr lang="en-US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821119" y="4698642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/>
                </a:solidFill>
                <a:cs typeface="Helvetica Light"/>
              </a:rPr>
              <a:t>EntryCell</a:t>
            </a:r>
            <a:endParaRPr lang="en-US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00865" y="5636684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/>
                </a:solidFill>
                <a:cs typeface="Helvetica Light"/>
              </a:rPr>
              <a:t>ImageCell</a:t>
            </a:r>
            <a:endParaRPr lang="en-US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830929" y="5636684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/>
                </a:solidFill>
                <a:cs typeface="Helvetica Light"/>
              </a:rPr>
              <a:t>SwitchCell</a:t>
            </a:r>
            <a:endParaRPr lang="en-US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160993" y="5636684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/>
                </a:solidFill>
                <a:cs typeface="Helvetica Light"/>
              </a:rPr>
              <a:t>TextCell</a:t>
            </a:r>
            <a:endParaRPr lang="en-US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491057" y="5636684"/>
            <a:ext cx="2074387" cy="679578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/>
                </a:solidFill>
                <a:cs typeface="Helvetica Light"/>
              </a:rPr>
              <a:t>ViewCell</a:t>
            </a:r>
            <a:endParaRPr lang="en-US" dirty="0">
              <a:solidFill>
                <a:schemeClr val="bg2"/>
              </a:solidFill>
              <a:cs typeface="Helvetica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</a:t>
            </a:r>
          </a:p>
        </p:txBody>
      </p:sp>
    </p:spTree>
    <p:extLst>
      <p:ext uri="{BB962C8B-B14F-4D97-AF65-F5344CB8AC3E}">
        <p14:creationId xmlns:p14="http://schemas.microsoft.com/office/powerpoint/2010/main" val="133400461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48139" y="294677"/>
            <a:ext cx="11887454" cy="918032"/>
          </a:xfrm>
        </p:spPr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Xamarin.Forms</a:t>
            </a:r>
            <a:r>
              <a:rPr lang="en-US" dirty="0">
                <a:solidFill>
                  <a:schemeClr val="bg2"/>
                </a:solidFill>
              </a:rPr>
              <a:t> Ecosystem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90949" y="2420605"/>
            <a:ext cx="11656944" cy="3382220"/>
            <a:chOff x="388937" y="2881510"/>
            <a:chExt cx="11658598" cy="33827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937" y="2881510"/>
              <a:ext cx="11620500" cy="18841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7038" y="4380110"/>
              <a:ext cx="11620497" cy="1884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5008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028651" y="932603"/>
          <a:ext cx="5850791" cy="512932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8580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92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6302">
                <a:tc>
                  <a:txBody>
                    <a:bodyPr/>
                    <a:lstStyle/>
                    <a:p>
                      <a:r>
                        <a:rPr lang="en-US" sz="2200" dirty="0"/>
                        <a:t>Windows</a:t>
                      </a:r>
                    </a:p>
                  </a:txBody>
                  <a:tcPr marL="124347" marR="124347" marT="62174" marB="62174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Xamarin.Forms</a:t>
                      </a:r>
                    </a:p>
                  </a:txBody>
                  <a:tcPr marL="124347" marR="124347" marT="62174" marB="62174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6302"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StackPanel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marL="124347" marR="124347" marT="62174" marB="62174"/>
                </a:tc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StackLayout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marL="124347" marR="124347" marT="62174" marB="62174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6302"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TextBox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marL="124347" marR="124347" marT="62174" marB="62174"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Entry</a:t>
                      </a:r>
                    </a:p>
                  </a:txBody>
                  <a:tcPr marL="124347" marR="124347" marT="62174" marB="62174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6302"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ListBox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marL="124347" marR="124347" marT="62174" marB="62174"/>
                </a:tc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ListView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marL="124347" marR="124347" marT="62174" marB="62174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66302"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CheckBox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marL="124347" marR="124347" marT="62174" marB="62174"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Switch</a:t>
                      </a:r>
                    </a:p>
                  </a:txBody>
                  <a:tcPr marL="124347" marR="124347" marT="62174" marB="62174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66302"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ProgressBar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marL="124347" marR="124347" marT="62174" marB="62174"/>
                </a:tc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rgbClr val="FF0000"/>
                          </a:solidFill>
                        </a:rPr>
                        <a:t>ActivityIndicator</a:t>
                      </a:r>
                      <a:endParaRPr lang="en-US" sz="2200" dirty="0">
                        <a:solidFill>
                          <a:srgbClr val="FF0000"/>
                        </a:solidFill>
                      </a:endParaRPr>
                    </a:p>
                  </a:txBody>
                  <a:tcPr marL="124347" marR="124347" marT="62174" marB="62174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66302">
                <a:tc>
                  <a:txBody>
                    <a:bodyPr/>
                    <a:lstStyle/>
                    <a:p>
                      <a:r>
                        <a:rPr lang="en-US" sz="2200" dirty="0"/>
                        <a:t>Grid</a:t>
                      </a:r>
                    </a:p>
                  </a:txBody>
                  <a:tcPr marL="124347" marR="124347" marT="62174" marB="62174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Grid</a:t>
                      </a:r>
                    </a:p>
                  </a:txBody>
                  <a:tcPr marL="124347" marR="124347" marT="62174" marB="62174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66302">
                <a:tc>
                  <a:txBody>
                    <a:bodyPr/>
                    <a:lstStyle/>
                    <a:p>
                      <a:r>
                        <a:rPr lang="en-US" sz="2200" dirty="0"/>
                        <a:t>Label</a:t>
                      </a:r>
                    </a:p>
                  </a:txBody>
                  <a:tcPr marL="124347" marR="124347" marT="62174" marB="62174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Label</a:t>
                      </a:r>
                    </a:p>
                  </a:txBody>
                  <a:tcPr marL="124347" marR="124347" marT="62174" marB="62174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66302">
                <a:tc>
                  <a:txBody>
                    <a:bodyPr/>
                    <a:lstStyle/>
                    <a:p>
                      <a:r>
                        <a:rPr lang="en-US" sz="2200" dirty="0"/>
                        <a:t>Button</a:t>
                      </a:r>
                    </a:p>
                  </a:txBody>
                  <a:tcPr marL="124347" marR="124347" marT="62174" marB="62174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Button</a:t>
                      </a:r>
                    </a:p>
                  </a:txBody>
                  <a:tcPr marL="124347" marR="124347" marT="62174" marB="62174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66302">
                <a:tc>
                  <a:txBody>
                    <a:bodyPr/>
                    <a:lstStyle/>
                    <a:p>
                      <a:r>
                        <a:rPr lang="en-US" sz="2200" dirty="0"/>
                        <a:t>Image</a:t>
                      </a:r>
                    </a:p>
                  </a:txBody>
                  <a:tcPr marL="124347" marR="124347" marT="62174" marB="62174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Image</a:t>
                      </a:r>
                    </a:p>
                  </a:txBody>
                  <a:tcPr marL="124347" marR="124347" marT="62174" marB="62174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66302">
                <a:tc>
                  <a:txBody>
                    <a:bodyPr/>
                    <a:lstStyle/>
                    <a:p>
                      <a:r>
                        <a:rPr lang="en-US" sz="2200" dirty="0"/>
                        <a:t>Date/</a:t>
                      </a:r>
                      <a:r>
                        <a:rPr lang="en-US" sz="2200" dirty="0" err="1"/>
                        <a:t>TimePicker</a:t>
                      </a:r>
                      <a:endParaRPr lang="en-US" sz="2200" dirty="0"/>
                    </a:p>
                  </a:txBody>
                  <a:tcPr marL="124347" marR="124347" marT="62174" marB="62174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Date/</a:t>
                      </a:r>
                      <a:r>
                        <a:rPr lang="en-US" sz="2200" dirty="0" err="1"/>
                        <a:t>TimePicker</a:t>
                      </a:r>
                      <a:endParaRPr lang="en-US" sz="2200" dirty="0"/>
                    </a:p>
                  </a:txBody>
                  <a:tcPr marL="124347" marR="124347" marT="62174" marB="62174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10421" y="2647263"/>
            <a:ext cx="4415044" cy="1700001"/>
          </a:xfrm>
        </p:spPr>
        <p:txBody>
          <a:bodyPr/>
          <a:lstStyle/>
          <a:p>
            <a:r>
              <a:rPr lang="en-US" dirty="0"/>
              <a:t>Control Comparison</a:t>
            </a:r>
          </a:p>
        </p:txBody>
      </p:sp>
    </p:spTree>
    <p:extLst>
      <p:ext uri="{BB962C8B-B14F-4D97-AF65-F5344CB8AC3E}">
        <p14:creationId xmlns:p14="http://schemas.microsoft.com/office/powerpoint/2010/main" val="42432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019425" y="953191"/>
          <a:ext cx="5860016" cy="363272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300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300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5454">
                <a:tc>
                  <a:txBody>
                    <a:bodyPr/>
                    <a:lstStyle/>
                    <a:p>
                      <a:r>
                        <a:rPr lang="en-US" sz="2400" dirty="0"/>
                        <a:t>Windows</a:t>
                      </a:r>
                    </a:p>
                  </a:txBody>
                  <a:tcPr marL="124347" marR="124347" marT="62174" marB="6217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Xamarin.Forms</a:t>
                      </a:r>
                    </a:p>
                  </a:txBody>
                  <a:tcPr marL="124347" marR="124347" marT="62174" marB="62174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5454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FF0000"/>
                          </a:solidFill>
                        </a:rPr>
                        <a:t>DataContext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4347" marR="124347" marT="62174" marB="62174"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FF0000"/>
                          </a:solidFill>
                        </a:rPr>
                        <a:t>BindingContext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4347" marR="124347" marT="62174" marB="62174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5454">
                <a:tc>
                  <a:txBody>
                    <a:bodyPr/>
                    <a:lstStyle/>
                    <a:p>
                      <a:r>
                        <a:rPr lang="en-US" sz="2400" dirty="0"/>
                        <a:t>{Binding Property}</a:t>
                      </a:r>
                    </a:p>
                  </a:txBody>
                  <a:tcPr marL="124347" marR="124347" marT="62174" marB="6217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{Binding</a:t>
                      </a:r>
                      <a:r>
                        <a:rPr lang="en-US" sz="2400" baseline="0" dirty="0"/>
                        <a:t> Property}</a:t>
                      </a:r>
                      <a:endParaRPr lang="en-US" sz="2400" dirty="0"/>
                    </a:p>
                  </a:txBody>
                  <a:tcPr marL="124347" marR="124347" marT="62174" marB="62174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5454">
                <a:tc>
                  <a:txBody>
                    <a:bodyPr/>
                    <a:lstStyle/>
                    <a:p>
                      <a:r>
                        <a:rPr lang="en-US" sz="2400" dirty="0" err="1"/>
                        <a:t>ItemsSource</a:t>
                      </a:r>
                      <a:endParaRPr lang="en-US" sz="2400" dirty="0"/>
                    </a:p>
                  </a:txBody>
                  <a:tcPr marL="124347" marR="124347" marT="62174" marB="62174"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ItemsSource</a:t>
                      </a:r>
                      <a:endParaRPr lang="en-US" sz="2400" dirty="0"/>
                    </a:p>
                  </a:txBody>
                  <a:tcPr marL="124347" marR="124347" marT="62174" marB="62174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5454">
                <a:tc>
                  <a:txBody>
                    <a:bodyPr/>
                    <a:lstStyle/>
                    <a:p>
                      <a:r>
                        <a:rPr lang="en-US" sz="2400" dirty="0" err="1"/>
                        <a:t>ItemTemplate</a:t>
                      </a:r>
                      <a:endParaRPr lang="en-US" sz="2400" dirty="0"/>
                    </a:p>
                  </a:txBody>
                  <a:tcPr marL="124347" marR="124347" marT="62174" marB="62174"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ItemTemplate</a:t>
                      </a:r>
                      <a:endParaRPr lang="en-US" sz="2400" dirty="0"/>
                    </a:p>
                  </a:txBody>
                  <a:tcPr marL="124347" marR="124347" marT="62174" marB="62174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5454">
                <a:tc>
                  <a:txBody>
                    <a:bodyPr/>
                    <a:lstStyle/>
                    <a:p>
                      <a:r>
                        <a:rPr lang="en-US" sz="2400" dirty="0" err="1"/>
                        <a:t>DataTemplate</a:t>
                      </a:r>
                      <a:endParaRPr lang="en-US" sz="2400" dirty="0"/>
                    </a:p>
                  </a:txBody>
                  <a:tcPr marL="124347" marR="124347" marT="62174" marB="62174"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DataTemplate</a:t>
                      </a:r>
                      <a:endParaRPr lang="en-US" sz="2400" dirty="0"/>
                    </a:p>
                  </a:txBody>
                  <a:tcPr marL="124347" marR="124347" marT="62174" marB="62174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Title 4"/>
          <p:cNvSpPr txBox="1">
            <a:spLocks/>
          </p:cNvSpPr>
          <p:nvPr/>
        </p:nvSpPr>
        <p:spPr>
          <a:xfrm>
            <a:off x="7410421" y="2647263"/>
            <a:ext cx="4415044" cy="1700001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99"/>
              <a:t>Binding</a:t>
            </a:r>
          </a:p>
          <a:p>
            <a:r>
              <a:rPr lang="en-US" sz="4799"/>
              <a:t>Comparison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76" y="4947158"/>
            <a:ext cx="6111344" cy="125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68F468D-A08A-684E-A83C-8BCDA61735C2}" vid="{92908E70-F204-BA4E-BF51-93741A180547}"/>
    </a:ext>
  </a:extLst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68F468D-A08A-684E-A83C-8BCDA61735C2}" vid="{218BF2D7-DE0A-2B43-AD5C-6BFE3C29D4A1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68F468D-A08A-684E-A83C-8BCDA61735C2}" vid="{12D83BDA-D6D6-594F-8F94-D425530A36E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 xsi:nil="true"/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 xsi:nil="true"/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 xsi:nil="true"/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230e9df3-be65-4c73-a93b-d1236ebd677e"/>
    <ds:schemaRef ds:uri="http://schemas.microsoft.com/office/2006/documentManagement/types"/>
    <ds:schemaRef ds:uri="8ff673fc-3231-4e3a-893b-6d7f7cd32766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sharepoint/v3"/>
    <ds:schemaRef ds:uri="http://schemas.openxmlformats.org/package/2006/metadata/core-properties"/>
    <ds:schemaRef ds:uri="01c77077-aee4-4b5f-bd4e-9cd40a6fff2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1498</TotalTime>
  <Words>1724</Words>
  <Application>Microsoft Macintosh PowerPoint</Application>
  <PresentationFormat>Custom</PresentationFormat>
  <Paragraphs>333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Calibri</vt:lpstr>
      <vt:lpstr>Consolas</vt:lpstr>
      <vt:lpstr>Helvetica</vt:lpstr>
      <vt:lpstr>Helvetica Light</vt:lpstr>
      <vt:lpstr>Segoe UI</vt:lpstr>
      <vt:lpstr>Segoe UI Light</vt:lpstr>
      <vt:lpstr>Wingdings</vt:lpstr>
      <vt:lpstr>Arial</vt:lpstr>
      <vt:lpstr>5-50002_Ignite_Breakout_Template</vt:lpstr>
      <vt:lpstr>6-30537_Envision 2016 Concurrent Template_Dark</vt:lpstr>
      <vt:lpstr>1_5-50002_Ignite_Breakout_Template</vt:lpstr>
      <vt:lpstr>Cross-Platform Native UIs with Xamarin.Forms</vt:lpstr>
      <vt:lpstr>Meet Xamarin.Forms</vt:lpstr>
      <vt:lpstr>Xamarin + Xamarin.Forms</vt:lpstr>
      <vt:lpstr>What’s included</vt:lpstr>
      <vt:lpstr>Layouts</vt:lpstr>
      <vt:lpstr>Controls</vt:lpstr>
      <vt:lpstr>Xamarin.Forms Ecosystem</vt:lpstr>
      <vt:lpstr>Control Comparison</vt:lpstr>
      <vt:lpstr>PowerPoint Presentation</vt:lpstr>
      <vt:lpstr>PowerPoint Presentation</vt:lpstr>
      <vt:lpstr>Native UI from shared code</vt:lpstr>
      <vt:lpstr>Let’s build an app!</vt:lpstr>
      <vt:lpstr>What’s new in Xamarin.Forms?</vt:lpstr>
      <vt:lpstr>Performance</vt:lpstr>
      <vt:lpstr>ListView CachingStrategy</vt:lpstr>
      <vt:lpstr>XAML Compilation</vt:lpstr>
      <vt:lpstr>Benefits</vt:lpstr>
      <vt:lpstr>Design &amp; Controls</vt:lpstr>
      <vt:lpstr>Data Templates</vt:lpstr>
      <vt:lpstr>CarouselView</vt:lpstr>
      <vt:lpstr>Effects I</vt:lpstr>
      <vt:lpstr>Effects II</vt:lpstr>
      <vt:lpstr>So much more</vt:lpstr>
      <vt:lpstr>XAML Previewer</vt:lpstr>
      <vt:lpstr>URL Navigation</vt:lpstr>
      <vt:lpstr>DataPages</vt:lpstr>
      <vt:lpstr>Themes</vt:lpstr>
      <vt:lpstr>Native Embedding</vt:lpstr>
      <vt:lpstr>Let’s take a 10 minute break!</vt:lpstr>
    </vt:vector>
  </TitlesOfParts>
  <Manager/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goes here</dc:title>
  <dc:subject>&lt;Speech title here&gt;</dc:subject>
  <dc:creator>Pierce Boggan</dc:creator>
  <cp:keywords>Microsoft 2016</cp:keywords>
  <dc:description>Template: Mitchell Derrey, Silverfox Productions_x000d_
Formatting: _x000d_
Audience Type:</dc:description>
  <cp:lastModifiedBy>Pierce Boggan</cp:lastModifiedBy>
  <cp:revision>29</cp:revision>
  <dcterms:created xsi:type="dcterms:W3CDTF">2016-09-14T20:48:08Z</dcterms:created>
  <dcterms:modified xsi:type="dcterms:W3CDTF">2016-09-15T21:53:37Z</dcterms:modified>
  <cp:category>Microsoft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